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8" r:id="rId2"/>
    <p:sldId id="267" r:id="rId3"/>
    <p:sldId id="278" r:id="rId4"/>
    <p:sldId id="266" r:id="rId5"/>
    <p:sldId id="256" r:id="rId6"/>
    <p:sldId id="265" r:id="rId7"/>
    <p:sldId id="264" r:id="rId8"/>
    <p:sldId id="268" r:id="rId9"/>
    <p:sldId id="269" r:id="rId10"/>
    <p:sldId id="272" r:id="rId11"/>
    <p:sldId id="270" r:id="rId12"/>
    <p:sldId id="276" r:id="rId13"/>
    <p:sldId id="279" r:id="rId14"/>
    <p:sldId id="280" r:id="rId15"/>
    <p:sldId id="259" r:id="rId16"/>
    <p:sldId id="263" r:id="rId17"/>
    <p:sldId id="260" r:id="rId18"/>
    <p:sldId id="275" r:id="rId19"/>
    <p:sldId id="261" r:id="rId20"/>
    <p:sldId id="262" r:id="rId21"/>
    <p:sldId id="274" r:id="rId22"/>
    <p:sldId id="27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2"/>
    <a:srgbClr val="44475A"/>
    <a:srgbClr val="50FA7B"/>
    <a:srgbClr val="FF79C6"/>
    <a:srgbClr val="F1FA8C"/>
    <a:srgbClr val="282A36"/>
    <a:srgbClr val="242E36"/>
    <a:srgbClr val="242E34"/>
    <a:srgbClr val="282E34"/>
    <a:srgbClr val="282E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/>
    <p:restoredTop sz="94286"/>
  </p:normalViewPr>
  <p:slideViewPr>
    <p:cSldViewPr snapToGrid="0" snapToObjects="1">
      <p:cViewPr varScale="1">
        <p:scale>
          <a:sx n="120" d="100"/>
          <a:sy n="120" d="100"/>
        </p:scale>
        <p:origin x="5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9E344B-CDD8-F14D-8D18-C18DF6925E66}" type="datetimeFigureOut">
              <a:rPr lang="en-US" smtClean="0"/>
              <a:t>4/10/20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6B9F51-5DDD-4249-A09A-E8B06E5E2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447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B9F51-5DDD-4249-A09A-E8B06E5E2F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865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B9F51-5DDD-4249-A09A-E8B06E5E2F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92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B9F51-5DDD-4249-A09A-E8B06E5E2F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120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0074-4772-B143-8AA4-2F4A5688FD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411E2-71E4-7348-874E-3DE7C46331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BC9B7-0064-6F45-8EA5-D53DBDA96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04D-A124-DD45-9545-A0003FA8B915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7D0A6-B455-254B-A536-86A2EE71C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93E3A-3FFD-3E47-9F1B-6B1471469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9143C-FB0B-784A-A5FF-0E238C403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34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0EF71-247C-0B4C-B962-A727A58FE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1CD517-96C6-2A42-8D04-AA3D8779E9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60B6DE-E4CA-CB4B-9AA2-5A1C38459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04D-A124-DD45-9545-A0003FA8B915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9C5A6-A566-F843-A9CC-4B156547C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C9DC8-781C-DC4C-AB16-136E80EDF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9143C-FB0B-784A-A5FF-0E238C403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08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FBADFC-E5EE-A44C-90DB-1F4695113C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6DFCA2-3448-F546-9105-98DFD9B94E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5E4A0-32DC-6346-8C7B-D92119C8A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04D-A124-DD45-9545-A0003FA8B915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9A364-8A45-2448-804A-22B04F4F7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A8BB4-412E-5B40-AF65-40F8F1045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9143C-FB0B-784A-A5FF-0E238C403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65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A0CAE-475B-324E-B015-25C4BE97C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E472E-FEB7-F445-A36A-852721947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746F2-F896-F24E-83E3-FD4266B63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04D-A124-DD45-9545-A0003FA8B915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5440B-6C8D-D945-8DD5-31CA4ED4F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21D0D-FED9-7742-A450-D059EBFDE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9143C-FB0B-784A-A5FF-0E238C403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40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B9552-518B-E14A-96EF-1B65B34AC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90B0A8-0784-C441-8AD8-6973D5B5E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77E2D-9AD6-7D47-A71B-5897AABC9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04D-A124-DD45-9545-A0003FA8B915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E0DE3-09FE-524D-AA26-E863F0306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26A97-6C12-AA46-87B5-BFFA3EA14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9143C-FB0B-784A-A5FF-0E238C403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62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4DDF3-2AF6-934B-93D8-AA13C97CF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765C4-1EA4-E640-BFFF-93B5AFBC55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1CEF07-EF9D-F34C-8FFB-0FAA5B0278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C22A53-7812-6B4E-9162-114B1034F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04D-A124-DD45-9545-A0003FA8B915}" type="datetimeFigureOut">
              <a:rPr lang="en-US" smtClean="0"/>
              <a:t>4/10/20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095154-74E9-5C4B-AD6C-5741E276B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6C6F6E-AFC2-EC4D-B940-7086DB3C2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9143C-FB0B-784A-A5FF-0E238C403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708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3E9E7-D157-1340-B651-4459AC019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54A39-79CA-FB4F-9CBD-84F1D4A36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5117C9-36B0-6E46-AC9C-C28D2B796D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97EFE-86D7-EE4A-B17A-A68499EA8A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405F5B-B3EE-7042-9560-868642E97F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4F74F5-294A-A847-B2A6-68C967609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04D-A124-DD45-9545-A0003FA8B915}" type="datetimeFigureOut">
              <a:rPr lang="en-US" smtClean="0"/>
              <a:t>4/10/20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FB5D1E-C851-5544-BC93-FF7C4FED2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0FB2F3-B5EC-7447-A1F1-FF651A86F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9143C-FB0B-784A-A5FF-0E238C403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755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942B3-5677-2242-ADCD-5167E9E5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BC1A76-95A3-DB4B-AB2F-5E229701B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04D-A124-DD45-9545-A0003FA8B915}" type="datetimeFigureOut">
              <a:rPr lang="en-US" smtClean="0"/>
              <a:t>4/10/20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D32ACB-EE96-A048-9A17-1366E0C0A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0BCD1E-FA8F-1B47-8F0D-984767F0C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9143C-FB0B-784A-A5FF-0E238C403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176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CDE22D-3231-3E47-B029-F7042F5D9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04D-A124-DD45-9545-A0003FA8B915}" type="datetimeFigureOut">
              <a:rPr lang="en-US" smtClean="0"/>
              <a:t>4/10/20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2A663B-3822-434B-A611-EE4F5701A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7EC21-0994-E64D-BB28-C947A8BDB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9143C-FB0B-784A-A5FF-0E238C403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303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2F721-6E21-234F-9425-B0D56D7F0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56B8C-4D87-6245-84CB-360A8B09F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9E2236-AF4E-9647-BD92-116AE0CB64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D5A7E-D455-8543-9CA7-335BADEBB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04D-A124-DD45-9545-A0003FA8B915}" type="datetimeFigureOut">
              <a:rPr lang="en-US" smtClean="0"/>
              <a:t>4/10/20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71FC76-351E-ED40-856E-0B73C907A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86027E-553C-9A45-B8B0-55D9299B3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9143C-FB0B-784A-A5FF-0E238C403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682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51563-BE20-014F-94C1-55E94EC44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165447-5B7E-B248-BB1F-10EF6B9926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38829F-51DE-7942-97D1-008A6AA765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EB174C-2E51-434B-A746-B6AB02FDD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04D-A124-DD45-9545-A0003FA8B915}" type="datetimeFigureOut">
              <a:rPr lang="en-US" smtClean="0"/>
              <a:t>4/10/20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FF6C77-1A95-E249-82E0-0495E37EB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4FFA8-3D42-684B-A2DC-566E5A69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9143C-FB0B-784A-A5FF-0E238C403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383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D2FABC-6BF5-4349-9014-408A717C2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A1C68-90B2-1B47-BE60-7EC47D1E5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B8635-637E-754D-BEC6-3788FDA0DE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8004D-A124-DD45-9545-A0003FA8B915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C9AE9-4475-A24D-8E48-B45E527BC2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48BF5-7330-C348-AC63-0AAEC6A3AD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9143C-FB0B-784A-A5FF-0E238C403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080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ryanjeckert.weebly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E199F2D-E7A6-6048-B516-64E4E656FE6B}"/>
              </a:ext>
            </a:extLst>
          </p:cNvPr>
          <p:cNvSpPr/>
          <p:nvPr/>
        </p:nvSpPr>
        <p:spPr>
          <a:xfrm>
            <a:off x="838200" y="4043362"/>
            <a:ext cx="10515600" cy="2642319"/>
          </a:xfrm>
          <a:prstGeom prst="rect">
            <a:avLst/>
          </a:prstGeom>
          <a:solidFill>
            <a:srgbClr val="6272A4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0A8A67-A58B-C447-B4C9-44FE81E3C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2843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>
                <a:solidFill>
                  <a:srgbClr val="F8F8F2"/>
                </a:solidFill>
                <a:latin typeface="Helvetica" pitchFamily="2" charset="0"/>
              </a:rPr>
              <a:t>Open science</a:t>
            </a:r>
            <a:r>
              <a:rPr lang="en-US" sz="6000" b="1" dirty="0">
                <a:solidFill>
                  <a:srgbClr val="50FA7B"/>
                </a:solidFill>
                <a:latin typeface="Helvetica" pitchFamily="2" charset="0"/>
              </a:rPr>
              <a:t>:</a:t>
            </a:r>
            <a:r>
              <a:rPr lang="en-US" sz="6000" b="1" dirty="0">
                <a:solidFill>
                  <a:srgbClr val="F8F8F2"/>
                </a:solidFill>
                <a:latin typeface="Helvetica" pitchFamily="2" charset="0"/>
              </a:rPr>
              <a:t> making data and code open, accessible, and reproducible</a:t>
            </a:r>
            <a:r>
              <a:rPr lang="en-US" sz="60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1B1D71-9EA8-A543-9813-F8724FC1E7BA}"/>
              </a:ext>
            </a:extLst>
          </p:cNvPr>
          <p:cNvSpPr txBox="1"/>
          <p:nvPr/>
        </p:nvSpPr>
        <p:spPr>
          <a:xfrm>
            <a:off x="3272279" y="4251633"/>
            <a:ext cx="5647442" cy="1477328"/>
          </a:xfrm>
          <a:prstGeom prst="rect">
            <a:avLst/>
          </a:prstGeom>
          <a:solidFill>
            <a:srgbClr val="44475A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BE9FD"/>
                </a:solidFill>
                <a:latin typeface="JetBrains Mono" panose="020B0509020102050004" pitchFamily="49" charset="77"/>
              </a:rPr>
              <a:t>```{r, presentation info, echo = T}</a:t>
            </a:r>
          </a:p>
          <a:p>
            <a:r>
              <a:rPr lang="en-US" dirty="0">
                <a:solidFill>
                  <a:srgbClr val="F8F8F2"/>
                </a:solidFill>
                <a:latin typeface="JetBrains Mono" panose="020B0509020102050004" pitchFamily="49" charset="77"/>
              </a:rPr>
              <a:t>author = </a:t>
            </a:r>
            <a:r>
              <a:rPr lang="en-US" dirty="0">
                <a:solidFill>
                  <a:srgbClr val="F1FA8C"/>
                </a:solidFill>
                <a:latin typeface="JetBrains Mono" panose="020B0509020102050004" pitchFamily="49" charset="77"/>
              </a:rPr>
              <a:t>"Ryan Eckert"</a:t>
            </a:r>
          </a:p>
          <a:p>
            <a:r>
              <a:rPr lang="en-US" dirty="0">
                <a:solidFill>
                  <a:srgbClr val="F8F8F2"/>
                </a:solidFill>
                <a:latin typeface="JetBrains Mono" panose="020B0509020102050004" pitchFamily="49" charset="77"/>
              </a:rPr>
              <a:t>date = </a:t>
            </a:r>
            <a:r>
              <a:rPr lang="en-US" dirty="0" err="1">
                <a:solidFill>
                  <a:srgbClr val="F8F8F2"/>
                </a:solidFill>
                <a:latin typeface="JetBrains Mono" panose="020B0509020102050004" pitchFamily="49" charset="77"/>
              </a:rPr>
              <a:t>as.Date</a:t>
            </a:r>
            <a:r>
              <a:rPr lang="en-US" dirty="0">
                <a:solidFill>
                  <a:srgbClr val="FF5555"/>
                </a:solidFill>
                <a:latin typeface="JetBrains Mono" panose="020B0509020102050004" pitchFamily="49" charset="77"/>
              </a:rPr>
              <a:t>(</a:t>
            </a:r>
            <a:r>
              <a:rPr lang="en-US" dirty="0">
                <a:solidFill>
                  <a:srgbClr val="F1FA8C"/>
                </a:solidFill>
                <a:latin typeface="JetBrains Mono" panose="020B0509020102050004" pitchFamily="49" charset="77"/>
              </a:rPr>
              <a:t>"04/10/2020"</a:t>
            </a:r>
            <a:r>
              <a:rPr lang="en-US" dirty="0">
                <a:solidFill>
                  <a:srgbClr val="F8F8F2"/>
                </a:solidFill>
                <a:latin typeface="JetBrains Mono" panose="020B0509020102050004" pitchFamily="49" charset="77"/>
              </a:rPr>
              <a:t>, </a:t>
            </a:r>
            <a:r>
              <a:rPr lang="en-US" dirty="0">
                <a:solidFill>
                  <a:srgbClr val="F1FA8C"/>
                </a:solidFill>
                <a:latin typeface="JetBrains Mono" panose="020B0509020102050004" pitchFamily="49" charset="77"/>
              </a:rPr>
              <a:t>"%m/%d/%y"</a:t>
            </a:r>
            <a:r>
              <a:rPr lang="en-US" dirty="0">
                <a:solidFill>
                  <a:srgbClr val="FF5555"/>
                </a:solidFill>
                <a:latin typeface="JetBrains Mono" panose="020B0509020102050004" pitchFamily="49" charset="77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JetBrains Mono" panose="020B0509020102050004" pitchFamily="49" charset="77"/>
              </a:rPr>
              <a:t>cat</a:t>
            </a:r>
            <a:r>
              <a:rPr lang="en-US" dirty="0">
                <a:solidFill>
                  <a:srgbClr val="FF5555"/>
                </a:solidFill>
                <a:latin typeface="JetBrains Mono" panose="020B0509020102050004" pitchFamily="49" charset="77"/>
              </a:rPr>
              <a:t>(</a:t>
            </a:r>
            <a:r>
              <a:rPr lang="en-US" dirty="0">
                <a:solidFill>
                  <a:srgbClr val="F8F8F2"/>
                </a:solidFill>
                <a:latin typeface="JetBrains Mono" panose="020B0509020102050004" pitchFamily="49" charset="77"/>
              </a:rPr>
              <a:t>paste</a:t>
            </a:r>
            <a:r>
              <a:rPr lang="en-US" dirty="0">
                <a:solidFill>
                  <a:srgbClr val="FF5555"/>
                </a:solidFill>
                <a:latin typeface="JetBrains Mono" panose="020B0509020102050004" pitchFamily="49" charset="77"/>
              </a:rPr>
              <a:t>(</a:t>
            </a:r>
            <a:r>
              <a:rPr lang="en-US" dirty="0">
                <a:solidFill>
                  <a:srgbClr val="F8F8F2"/>
                </a:solidFill>
                <a:latin typeface="JetBrains Mono" panose="020B0509020102050004" pitchFamily="49" charset="77"/>
              </a:rPr>
              <a:t>author, date, </a:t>
            </a:r>
            <a:r>
              <a:rPr lang="en-US" dirty="0" err="1">
                <a:solidFill>
                  <a:srgbClr val="F8F8F2"/>
                </a:solidFill>
                <a:latin typeface="JetBrains Mono" panose="020B0509020102050004" pitchFamily="49" charset="77"/>
              </a:rPr>
              <a:t>sep</a:t>
            </a:r>
            <a:r>
              <a:rPr lang="en-US" dirty="0">
                <a:solidFill>
                  <a:srgbClr val="F8F8F2"/>
                </a:solidFill>
                <a:latin typeface="JetBrains Mono" panose="020B0509020102050004" pitchFamily="49" charset="77"/>
              </a:rPr>
              <a:t> = </a:t>
            </a:r>
            <a:r>
              <a:rPr lang="en-US" dirty="0">
                <a:solidFill>
                  <a:srgbClr val="F1FA8C"/>
                </a:solidFill>
                <a:latin typeface="JetBrains Mono" panose="020B0509020102050004" pitchFamily="49" charset="77"/>
              </a:rPr>
              <a:t>"/n"</a:t>
            </a:r>
            <a:r>
              <a:rPr lang="en-US" dirty="0">
                <a:solidFill>
                  <a:srgbClr val="FF5555"/>
                </a:solidFill>
                <a:latin typeface="JetBrains Mono" panose="020B0509020102050004" pitchFamily="49" charset="77"/>
              </a:rPr>
              <a:t>))</a:t>
            </a:r>
            <a:endParaRPr lang="en-US" dirty="0">
              <a:solidFill>
                <a:srgbClr val="8BE9FD"/>
              </a:solidFill>
              <a:latin typeface="JetBrains Mono" panose="020B0509020102050004" pitchFamily="49" charset="77"/>
            </a:endParaRPr>
          </a:p>
          <a:p>
            <a:r>
              <a:rPr lang="en-US" dirty="0">
                <a:solidFill>
                  <a:srgbClr val="8BE9FD"/>
                </a:solidFill>
                <a:latin typeface="JetBrains Mono" panose="020B0509020102050004" pitchFamily="49" charset="77"/>
              </a:rPr>
              <a:t>```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F9DF6C0-0315-004B-B539-BBAA1F48CB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81064" y="4117521"/>
            <a:ext cx="2271340" cy="15785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E031E0-E17B-434E-9AA4-83655E60D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2524" y="4440349"/>
            <a:ext cx="2701151" cy="22453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E0BF1D-AA8F-C14B-833E-EC4C3DEF935E}"/>
              </a:ext>
            </a:extLst>
          </p:cNvPr>
          <p:cNvSpPr txBox="1"/>
          <p:nvPr/>
        </p:nvSpPr>
        <p:spPr>
          <a:xfrm>
            <a:off x="3272279" y="5829269"/>
            <a:ext cx="5647442" cy="646331"/>
          </a:xfrm>
          <a:prstGeom prst="rect">
            <a:avLst/>
          </a:prstGeom>
          <a:solidFill>
            <a:srgbClr val="282A3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JetBrains Mono" panose="020B0509020102050004" pitchFamily="49" charset="77"/>
              </a:rPr>
              <a:t>Ryan Eckert</a:t>
            </a:r>
          </a:p>
          <a:p>
            <a:r>
              <a:rPr lang="en-US" dirty="0">
                <a:solidFill>
                  <a:srgbClr val="F8F8F2"/>
                </a:solidFill>
                <a:latin typeface="JetBrains Mono" panose="020B0509020102050004" pitchFamily="49" charset="77"/>
              </a:rPr>
              <a:t>2020-04-10</a:t>
            </a:r>
          </a:p>
        </p:txBody>
      </p:sp>
    </p:spTree>
    <p:extLst>
      <p:ext uri="{BB962C8B-B14F-4D97-AF65-F5344CB8AC3E}">
        <p14:creationId xmlns:p14="http://schemas.microsoft.com/office/powerpoint/2010/main" val="3881266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A8A67-A58B-C447-B4C9-44FE81E3C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err="1">
                <a:solidFill>
                  <a:srgbClr val="F8F8F2"/>
                </a:solidFill>
                <a:latin typeface="Helvetica" pitchFamily="2" charset="0"/>
              </a:rPr>
              <a:t>Rmarkdown</a:t>
            </a:r>
            <a:r>
              <a:rPr lang="en-US" sz="5400" b="1" dirty="0">
                <a:solidFill>
                  <a:srgbClr val="F8F8F2"/>
                </a:solidFill>
                <a:latin typeface="Helvetica" pitchFamily="2" charset="0"/>
              </a:rPr>
              <a:t> </a:t>
            </a:r>
            <a:r>
              <a:rPr lang="en-US" sz="5400" b="1" i="1" dirty="0">
                <a:solidFill>
                  <a:srgbClr val="F8F8F2"/>
                </a:solidFill>
                <a:latin typeface="Helvetica" pitchFamily="2" charset="0"/>
              </a:rPr>
              <a:t>quick</a:t>
            </a:r>
            <a:r>
              <a:rPr lang="en-US" sz="5400" b="1" dirty="0">
                <a:solidFill>
                  <a:srgbClr val="F8F8F2"/>
                </a:solidFill>
                <a:latin typeface="Helvetica" pitchFamily="2" charset="0"/>
              </a:rPr>
              <a:t> cheat sheet</a:t>
            </a:r>
            <a:r>
              <a:rPr lang="en-US" sz="54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  <a:endParaRPr lang="en-US" sz="5400" b="1" dirty="0">
              <a:solidFill>
                <a:srgbClr val="F8F8F2"/>
              </a:solidFill>
              <a:latin typeface="Helvetica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27223-BFB1-F549-9E99-D529ED62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162675" cy="4351338"/>
          </a:xfrm>
        </p:spPr>
        <p:txBody>
          <a:bodyPr>
            <a:normAutofit/>
          </a:bodyPr>
          <a:lstStyle/>
          <a:p>
            <a:pPr>
              <a:buClr>
                <a:srgbClr val="50FA7B"/>
              </a:buClr>
            </a:pPr>
            <a:r>
              <a:rPr lang="en-US" sz="2400" dirty="0">
                <a:solidFill>
                  <a:srgbClr val="F8F8F2"/>
                </a:solidFill>
                <a:latin typeface="JetBrains Mono" panose="020B0509020102050004" pitchFamily="49" charset="77"/>
              </a:rPr>
              <a:t>* Unordered</a:t>
            </a:r>
          </a:p>
          <a:p>
            <a:pPr marL="0" indent="0">
              <a:buClr>
                <a:srgbClr val="50FA7B"/>
              </a:buClr>
              <a:buNone/>
            </a:pPr>
            <a:r>
              <a:rPr lang="en-US" sz="800" dirty="0">
                <a:solidFill>
                  <a:srgbClr val="F8F8F2"/>
                </a:solidFill>
                <a:latin typeface="JetBrains Mono" panose="020B0509020102050004" pitchFamily="49" charset="77"/>
              </a:rPr>
              <a:t>    </a:t>
            </a:r>
            <a:r>
              <a:rPr lang="en-US" sz="2400" dirty="0">
                <a:solidFill>
                  <a:srgbClr val="F8F8F2"/>
                </a:solidFill>
                <a:latin typeface="JetBrains Mono" panose="020B0509020102050004" pitchFamily="49" charset="77"/>
              </a:rPr>
              <a:t>* list</a:t>
            </a:r>
          </a:p>
          <a:p>
            <a:pPr marL="0" indent="0">
              <a:buClr>
                <a:srgbClr val="50FA7B"/>
              </a:buClr>
              <a:buNone/>
            </a:pPr>
            <a:r>
              <a:rPr lang="en-US" sz="2400" dirty="0">
                <a:solidFill>
                  <a:srgbClr val="F8F8F2"/>
                </a:solidFill>
                <a:latin typeface="JetBrains Mono" panose="020B0509020102050004" pitchFamily="49" charset="77"/>
              </a:rPr>
              <a:t>	+ with bullets</a:t>
            </a:r>
          </a:p>
          <a:p>
            <a:pPr>
              <a:buClr>
                <a:srgbClr val="50FA7B"/>
              </a:buClr>
            </a:pPr>
            <a:r>
              <a:rPr lang="en-US" sz="2400" dirty="0">
                <a:solidFill>
                  <a:srgbClr val="F8F8F2"/>
                </a:solidFill>
                <a:latin typeface="JetBrains Mono" panose="020B0509020102050004" pitchFamily="49" charset="77"/>
              </a:rPr>
              <a:t>1. Ordered</a:t>
            </a:r>
          </a:p>
          <a:p>
            <a:pPr marL="0" indent="0">
              <a:buClr>
                <a:srgbClr val="50FA7B"/>
              </a:buClr>
              <a:buNone/>
            </a:pPr>
            <a:r>
              <a:rPr lang="en-US" sz="800" dirty="0">
                <a:solidFill>
                  <a:srgbClr val="F8F8F2"/>
                </a:solidFill>
                <a:latin typeface="JetBrains Mono" panose="020B0509020102050004" pitchFamily="49" charset="77"/>
              </a:rPr>
              <a:t>    </a:t>
            </a:r>
            <a:r>
              <a:rPr lang="en-US" sz="2400" dirty="0">
                <a:solidFill>
                  <a:srgbClr val="F8F8F2"/>
                </a:solidFill>
                <a:latin typeface="JetBrains Mono" panose="020B0509020102050004" pitchFamily="49" charset="77"/>
              </a:rPr>
              <a:t>2. list</a:t>
            </a:r>
          </a:p>
          <a:p>
            <a:pPr marL="0" indent="0">
              <a:buClr>
                <a:srgbClr val="50FA7B"/>
              </a:buClr>
              <a:buNone/>
            </a:pPr>
            <a:r>
              <a:rPr lang="en-US" sz="2400" dirty="0">
                <a:solidFill>
                  <a:srgbClr val="F8F8F2"/>
                </a:solidFill>
                <a:latin typeface="JetBrains Mono" panose="020B0509020102050004" pitchFamily="49" charset="77"/>
              </a:rPr>
              <a:t>	+ with numbers</a:t>
            </a:r>
          </a:p>
          <a:p>
            <a:pPr>
              <a:buClr>
                <a:srgbClr val="50FA7B"/>
              </a:buClr>
            </a:pPr>
            <a:r>
              <a:rPr lang="en-US" sz="2400" dirty="0">
                <a:solidFill>
                  <a:srgbClr val="F8F8F2"/>
                </a:solidFill>
                <a:latin typeface="JetBrains Mono" panose="020B0509020102050004" pitchFamily="49" charset="77"/>
              </a:rPr>
              <a:t>![Figure 1](path/to/</a:t>
            </a:r>
            <a:r>
              <a:rPr lang="en-US" sz="2400" dirty="0" err="1">
                <a:solidFill>
                  <a:srgbClr val="F8F8F2"/>
                </a:solidFill>
                <a:latin typeface="JetBrains Mono" panose="020B0509020102050004" pitchFamily="49" charset="77"/>
              </a:rPr>
              <a:t>image.png</a:t>
            </a:r>
            <a:r>
              <a:rPr lang="en-US" sz="2400" dirty="0">
                <a:solidFill>
                  <a:srgbClr val="F8F8F2"/>
                </a:solidFill>
                <a:latin typeface="JetBrains Mono" panose="020B0509020102050004" pitchFamily="49" charset="77"/>
              </a:rPr>
              <a:t>)</a:t>
            </a:r>
          </a:p>
          <a:p>
            <a:endParaRPr lang="en-US" sz="2400" dirty="0">
              <a:solidFill>
                <a:srgbClr val="F8F8F2"/>
              </a:solidFill>
              <a:latin typeface="JetBrains Mono" panose="020B0509020102050004" pitchFamily="49" charset="77"/>
            </a:endParaRPr>
          </a:p>
          <a:p>
            <a:endParaRPr lang="en-US" sz="2400" dirty="0">
              <a:solidFill>
                <a:srgbClr val="F8F8F2"/>
              </a:solidFill>
              <a:latin typeface="JetBrains Mono" panose="020B0509020102050004" pitchFamily="49" charset="77"/>
            </a:endParaRPr>
          </a:p>
          <a:p>
            <a:endParaRPr lang="en-US" sz="2400" dirty="0">
              <a:solidFill>
                <a:srgbClr val="F8F8F2"/>
              </a:solidFill>
              <a:latin typeface="JetBrains Mono" panose="020B0509020102050004" pitchFamily="49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B0D583-B7FE-2D4B-9A9D-53DDA7F3F0F8}"/>
              </a:ext>
            </a:extLst>
          </p:cNvPr>
          <p:cNvSpPr/>
          <p:nvPr/>
        </p:nvSpPr>
        <p:spPr>
          <a:xfrm>
            <a:off x="7000874" y="1528761"/>
            <a:ext cx="5000626" cy="5172076"/>
          </a:xfrm>
          <a:prstGeom prst="rect">
            <a:avLst/>
          </a:prstGeom>
          <a:solidFill>
            <a:srgbClr val="444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B5EDDDC9-9D58-1B44-8CA7-72CF079CA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605" y="4349756"/>
            <a:ext cx="3020943" cy="23510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B52B50-0F14-CE44-97E0-4A9BB6847A68}"/>
              </a:ext>
            </a:extLst>
          </p:cNvPr>
          <p:cNvSpPr txBox="1"/>
          <p:nvPr/>
        </p:nvSpPr>
        <p:spPr>
          <a:xfrm>
            <a:off x="7240621" y="1701800"/>
            <a:ext cx="45211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1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8F8F2"/>
                </a:solidFill>
                <a:latin typeface="Helvetica" pitchFamily="2" charset="0"/>
              </a:rPr>
              <a:t>Unordered</a:t>
            </a:r>
          </a:p>
          <a:p>
            <a:pPr marL="342900" indent="-342900">
              <a:buSzPct val="11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8F8F2"/>
                </a:solidFill>
                <a:latin typeface="Helvetica" pitchFamily="2" charset="0"/>
              </a:rPr>
              <a:t>list</a:t>
            </a:r>
          </a:p>
          <a:p>
            <a:pPr marL="800100" lvl="1" indent="-342900">
              <a:buSzPct val="80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8F8F2"/>
                </a:solidFill>
                <a:latin typeface="Helvetica" pitchFamily="2" charset="0"/>
              </a:rPr>
              <a:t>with bullets</a:t>
            </a:r>
          </a:p>
          <a:p>
            <a:pPr lvl="1">
              <a:buSzPct val="80000"/>
            </a:pPr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F8F8F2"/>
                </a:solidFill>
                <a:latin typeface="Helvetica" pitchFamily="2" charset="0"/>
              </a:rPr>
              <a:t>Ordered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F8F8F2"/>
                </a:solidFill>
                <a:latin typeface="Helvetica" pitchFamily="2" charset="0"/>
              </a:rPr>
              <a:t>list</a:t>
            </a:r>
          </a:p>
          <a:p>
            <a:pPr marL="914400" lvl="1" indent="-457200">
              <a:buSzPct val="80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8F8F2"/>
                </a:solidFill>
                <a:latin typeface="Helvetica" pitchFamily="2" charset="0"/>
              </a:rPr>
              <a:t>with numbers</a:t>
            </a:r>
          </a:p>
        </p:txBody>
      </p:sp>
    </p:spTree>
    <p:extLst>
      <p:ext uri="{BB962C8B-B14F-4D97-AF65-F5344CB8AC3E}">
        <p14:creationId xmlns:p14="http://schemas.microsoft.com/office/powerpoint/2010/main" val="3621852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4CD73E0-0D2F-EF4D-A74C-58045DA6C2D9}"/>
              </a:ext>
            </a:extLst>
          </p:cNvPr>
          <p:cNvSpPr/>
          <p:nvPr/>
        </p:nvSpPr>
        <p:spPr>
          <a:xfrm>
            <a:off x="7000874" y="1528763"/>
            <a:ext cx="5191126" cy="5172074"/>
          </a:xfrm>
          <a:prstGeom prst="rect">
            <a:avLst/>
          </a:prstGeom>
          <a:solidFill>
            <a:srgbClr val="444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C5E2EEC-7F33-B04E-8459-5F37DC89F00F}"/>
              </a:ext>
            </a:extLst>
          </p:cNvPr>
          <p:cNvSpPr/>
          <p:nvPr/>
        </p:nvSpPr>
        <p:spPr>
          <a:xfrm>
            <a:off x="8656889" y="3496735"/>
            <a:ext cx="1215667" cy="492125"/>
          </a:xfrm>
          <a:prstGeom prst="roundRect">
            <a:avLst/>
          </a:prstGeom>
          <a:solidFill>
            <a:srgbClr val="627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397C1D-7D93-7D47-BC9E-1BE61049493B}"/>
              </a:ext>
            </a:extLst>
          </p:cNvPr>
          <p:cNvSpPr txBox="1"/>
          <p:nvPr/>
        </p:nvSpPr>
        <p:spPr>
          <a:xfrm>
            <a:off x="7147369" y="3504834"/>
            <a:ext cx="2762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8F8F2"/>
                </a:solidFill>
                <a:latin typeface="Helvetica" pitchFamily="2" charset="0"/>
              </a:rPr>
              <a:t>Print code </a:t>
            </a:r>
            <a:r>
              <a:rPr lang="en-US" sz="2400" dirty="0">
                <a:solidFill>
                  <a:srgbClr val="F8F8F2"/>
                </a:solidFill>
                <a:latin typeface="JetBrains Mono" panose="020B0509020102050004" pitchFamily="49" charset="77"/>
              </a:rPr>
              <a:t>inline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0A8A67-A58B-C447-B4C9-44FE81E3C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b="1" dirty="0" err="1">
                <a:solidFill>
                  <a:srgbClr val="F8F8F2"/>
                </a:solidFill>
                <a:latin typeface="Helvetica" pitchFamily="2" charset="0"/>
              </a:rPr>
              <a:t>Rmarkdown</a:t>
            </a:r>
            <a:r>
              <a:rPr lang="en-US" sz="5400" b="1" dirty="0">
                <a:solidFill>
                  <a:srgbClr val="F8F8F2"/>
                </a:solidFill>
                <a:latin typeface="Helvetica" pitchFamily="2" charset="0"/>
              </a:rPr>
              <a:t> </a:t>
            </a:r>
            <a:r>
              <a:rPr lang="en-US" sz="5400" b="1" i="1" dirty="0">
                <a:solidFill>
                  <a:srgbClr val="F8F8F2"/>
                </a:solidFill>
                <a:latin typeface="Helvetica" pitchFamily="2" charset="0"/>
              </a:rPr>
              <a:t>quick</a:t>
            </a:r>
            <a:r>
              <a:rPr lang="en-US" sz="5400" b="1" dirty="0">
                <a:solidFill>
                  <a:srgbClr val="F8F8F2"/>
                </a:solidFill>
                <a:latin typeface="Helvetica" pitchFamily="2" charset="0"/>
              </a:rPr>
              <a:t> cheat sheet</a:t>
            </a:r>
            <a:r>
              <a:rPr lang="en-US" sz="54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27223-BFB1-F549-9E99-D529ED62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162675" cy="4875213"/>
          </a:xfrm>
        </p:spPr>
        <p:txBody>
          <a:bodyPr>
            <a:normAutofit/>
          </a:bodyPr>
          <a:lstStyle/>
          <a:p>
            <a:pPr>
              <a:buClr>
                <a:srgbClr val="50FA7B"/>
              </a:buClr>
            </a:pPr>
            <a:r>
              <a:rPr lang="en-US" sz="2400" dirty="0">
                <a:solidFill>
                  <a:srgbClr val="F8F8F2"/>
                </a:solidFill>
                <a:latin typeface="JetBrains Mono" panose="020B0509020102050004" pitchFamily="49" charset="77"/>
              </a:rPr>
              <a:t>```{language, name, parameters}</a:t>
            </a:r>
          </a:p>
          <a:p>
            <a:pPr marL="0" indent="0">
              <a:buClr>
                <a:srgbClr val="50FA7B"/>
              </a:buClr>
              <a:buNone/>
            </a:pPr>
            <a:r>
              <a:rPr lang="en-US" sz="2400" dirty="0">
                <a:solidFill>
                  <a:srgbClr val="F8F8F2"/>
                </a:solidFill>
                <a:latin typeface="JetBrains Mono" panose="020B0509020102050004" pitchFamily="49" charset="77"/>
              </a:rPr>
              <a:t> Code chunk</a:t>
            </a:r>
          </a:p>
          <a:p>
            <a:pPr marL="0" indent="0">
              <a:buClr>
                <a:srgbClr val="50FA7B"/>
              </a:buClr>
              <a:buNone/>
            </a:pPr>
            <a:r>
              <a:rPr lang="en-US" sz="2400" dirty="0">
                <a:solidFill>
                  <a:srgbClr val="F8F8F2"/>
                </a:solidFill>
                <a:latin typeface="JetBrains Mono" panose="020B0509020102050004" pitchFamily="49" charset="77"/>
              </a:rPr>
              <a:t>  ```</a:t>
            </a:r>
          </a:p>
          <a:p>
            <a:pPr marL="0" indent="0">
              <a:buClr>
                <a:srgbClr val="50FA7B"/>
              </a:buClr>
              <a:buNone/>
            </a:pPr>
            <a:endParaRPr lang="en-US" sz="1600" dirty="0">
              <a:solidFill>
                <a:srgbClr val="F8F8F2"/>
              </a:solidFill>
              <a:latin typeface="JetBrains Mono" panose="020B0509020102050004" pitchFamily="49" charset="77"/>
            </a:endParaRPr>
          </a:p>
          <a:p>
            <a:pPr>
              <a:buClr>
                <a:srgbClr val="50FA7B"/>
              </a:buClr>
            </a:pPr>
            <a:r>
              <a:rPr lang="en-US" sz="2400" dirty="0">
                <a:solidFill>
                  <a:srgbClr val="F8F8F2"/>
                </a:solidFill>
                <a:latin typeface="JetBrains Mono" panose="020B0509020102050004" pitchFamily="49" charset="77"/>
              </a:rPr>
              <a:t>print code `inline`</a:t>
            </a:r>
          </a:p>
          <a:p>
            <a:pPr>
              <a:buClr>
                <a:srgbClr val="50FA7B"/>
              </a:buClr>
            </a:pPr>
            <a:endParaRPr lang="en-US" sz="1600" dirty="0">
              <a:solidFill>
                <a:srgbClr val="F8F8F2"/>
              </a:solidFill>
              <a:latin typeface="JetBrains Mono" panose="020B0509020102050004" pitchFamily="49" charset="77"/>
            </a:endParaRPr>
          </a:p>
          <a:p>
            <a:pPr>
              <a:buClr>
                <a:srgbClr val="50FA7B"/>
              </a:buClr>
            </a:pPr>
            <a:r>
              <a:rPr lang="en-US" sz="2400" dirty="0">
                <a:solidFill>
                  <a:srgbClr val="F8F8F2"/>
                </a:solidFill>
                <a:latin typeface="JetBrains Mono" panose="020B0509020102050004" pitchFamily="49" charset="77"/>
              </a:rPr>
              <a:t>`r paste(“run code inline”)`</a:t>
            </a:r>
          </a:p>
          <a:p>
            <a:pPr>
              <a:buClr>
                <a:srgbClr val="50FA7B"/>
              </a:buClr>
            </a:pPr>
            <a:endParaRPr lang="en-US" sz="1600" dirty="0">
              <a:solidFill>
                <a:srgbClr val="F8F8F2"/>
              </a:solidFill>
              <a:latin typeface="JetBrains Mono" panose="020B0509020102050004" pitchFamily="49" charset="77"/>
            </a:endParaRPr>
          </a:p>
          <a:p>
            <a:pPr>
              <a:buClr>
                <a:srgbClr val="50FA7B"/>
              </a:buClr>
            </a:pPr>
            <a:r>
              <a:rPr lang="en-US" sz="2400" dirty="0">
                <a:solidFill>
                  <a:srgbClr val="F8F8F2"/>
                </a:solidFill>
                <a:latin typeface="JetBrains Mono" panose="020B0509020102050004" pitchFamily="49" charset="77"/>
              </a:rPr>
              <a:t>[Hyperlink](https://</a:t>
            </a:r>
            <a:r>
              <a:rPr lang="en-US" sz="2400" dirty="0" err="1">
                <a:solidFill>
                  <a:srgbClr val="F8F8F2"/>
                </a:solidFill>
                <a:latin typeface="JetBrains Mono" panose="020B0509020102050004" pitchFamily="49" charset="77"/>
              </a:rPr>
              <a:t>ryanjeckert.weebly.com</a:t>
            </a:r>
            <a:r>
              <a:rPr lang="en-US" sz="2400" dirty="0">
                <a:solidFill>
                  <a:srgbClr val="F8F8F2"/>
                </a:solidFill>
                <a:latin typeface="JetBrains Mono" panose="020B0509020102050004" pitchFamily="49" charset="77"/>
              </a:rPr>
              <a:t>){target=“_blank”}</a:t>
            </a:r>
          </a:p>
          <a:p>
            <a:endParaRPr lang="en-US" sz="1600" dirty="0">
              <a:solidFill>
                <a:srgbClr val="F8F8F2"/>
              </a:solidFill>
              <a:latin typeface="JetBrains Mono" panose="020B0509020102050004" pitchFamily="49" charset="77"/>
            </a:endParaRPr>
          </a:p>
          <a:p>
            <a:endParaRPr lang="en-US" sz="2400" dirty="0">
              <a:solidFill>
                <a:srgbClr val="F8F8F2"/>
              </a:solidFill>
              <a:latin typeface="JetBrains Mono" panose="020B0509020102050004" pitchFamily="49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2F8585-715C-C840-BC0B-1BFAA80420C5}"/>
              </a:ext>
            </a:extLst>
          </p:cNvPr>
          <p:cNvSpPr/>
          <p:nvPr/>
        </p:nvSpPr>
        <p:spPr>
          <a:xfrm>
            <a:off x="7129463" y="1665287"/>
            <a:ext cx="4929188" cy="1350964"/>
          </a:xfrm>
          <a:prstGeom prst="roundRect">
            <a:avLst/>
          </a:prstGeom>
          <a:solidFill>
            <a:srgbClr val="627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6EA5033-E3D2-2B47-AE94-01AD4B62AE8A}"/>
              </a:ext>
            </a:extLst>
          </p:cNvPr>
          <p:cNvSpPr txBox="1">
            <a:spLocks/>
          </p:cNvSpPr>
          <p:nvPr/>
        </p:nvSpPr>
        <p:spPr>
          <a:xfrm>
            <a:off x="7000874" y="1825625"/>
            <a:ext cx="6162675" cy="1350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8BE9FD"/>
                </a:solidFill>
                <a:latin typeface="JetBrains Mono" panose="020B0509020102050004" pitchFamily="49" charset="77"/>
              </a:rPr>
              <a:t> ```{language, name, parameters}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8F8F2"/>
                </a:solidFill>
                <a:latin typeface="JetBrains Mono" panose="020B0509020102050004" pitchFamily="49" charset="77"/>
              </a:rPr>
              <a:t> Code chunk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8BE9FD"/>
                </a:solidFill>
                <a:latin typeface="JetBrains Mono" panose="020B0509020102050004" pitchFamily="49" charset="77"/>
              </a:rPr>
              <a:t> ```</a:t>
            </a:r>
            <a:endParaRPr lang="en-US" sz="2000" dirty="0">
              <a:solidFill>
                <a:srgbClr val="F8F8F2"/>
              </a:solidFill>
              <a:latin typeface="JetBrains Mono" panose="020B0509020102050004" pitchFamily="49" charset="77"/>
            </a:endParaRPr>
          </a:p>
          <a:p>
            <a:endParaRPr lang="en-US" sz="2400" dirty="0">
              <a:solidFill>
                <a:srgbClr val="F8F8F2"/>
              </a:solidFill>
              <a:latin typeface="JetBrains Mono" panose="020B0509020102050004" pitchFamily="49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73617F-5F0B-DF4A-8039-2003ED981BE0}"/>
              </a:ext>
            </a:extLst>
          </p:cNvPr>
          <p:cNvSpPr txBox="1"/>
          <p:nvPr/>
        </p:nvSpPr>
        <p:spPr>
          <a:xfrm>
            <a:off x="7147369" y="4324616"/>
            <a:ext cx="2190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8F8F2"/>
                </a:solidFill>
                <a:latin typeface="Helvetica" pitchFamily="2" charset="0"/>
              </a:rPr>
              <a:t>run code inline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FA339D-A082-E243-87A8-6369486FF92B}"/>
              </a:ext>
            </a:extLst>
          </p:cNvPr>
          <p:cNvSpPr txBox="1"/>
          <p:nvPr/>
        </p:nvSpPr>
        <p:spPr>
          <a:xfrm>
            <a:off x="7129463" y="5186368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0FA7B"/>
                </a:solidFill>
                <a:latin typeface="Helvetica" pitchFamily="2" charset="0"/>
              </a:rPr>
              <a:t>Hyperlink</a:t>
            </a:r>
          </a:p>
        </p:txBody>
      </p:sp>
      <p:sp>
        <p:nvSpPr>
          <p:cNvPr id="11" name="Rectangle 10">
            <a:hlinkClick r:id="rId2"/>
            <a:extLst>
              <a:ext uri="{FF2B5EF4-FFF2-40B4-BE49-F238E27FC236}">
                <a16:creationId xmlns:a16="http://schemas.microsoft.com/office/drawing/2014/main" id="{C77D1131-AF70-9A42-9A90-F7D2ACA4450F}"/>
              </a:ext>
            </a:extLst>
          </p:cNvPr>
          <p:cNvSpPr/>
          <p:nvPr/>
        </p:nvSpPr>
        <p:spPr>
          <a:xfrm>
            <a:off x="7147369" y="5144398"/>
            <a:ext cx="138211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358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E1AF5-41D5-9C4D-B249-21762D65A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 err="1">
                <a:solidFill>
                  <a:srgbClr val="F8F8F2"/>
                </a:solidFill>
                <a:latin typeface="Helvetica" pitchFamily="2" charset="0"/>
              </a:rPr>
              <a:t>Zenodo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  <a:endParaRPr lang="en-US" sz="6600" b="1" dirty="0">
              <a:solidFill>
                <a:srgbClr val="F8F8F2"/>
              </a:solidFill>
              <a:latin typeface="Helvetica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77D03-70DA-D149-93B9-1A8AF85CF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76360" cy="4351338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Clr>
                <a:srgbClr val="50FA7B"/>
              </a:buClr>
            </a:pPr>
            <a:r>
              <a:rPr lang="en-US" dirty="0">
                <a:solidFill>
                  <a:srgbClr val="FF79C6"/>
                </a:solidFill>
              </a:rPr>
              <a:t>Open-access</a:t>
            </a:r>
            <a:r>
              <a:rPr lang="en-US" dirty="0">
                <a:solidFill>
                  <a:srgbClr val="F8F8F2"/>
                </a:solidFill>
              </a:rPr>
              <a:t> repository</a:t>
            </a:r>
          </a:p>
          <a:p>
            <a:pPr>
              <a:lnSpc>
                <a:spcPct val="200000"/>
              </a:lnSpc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Can permanently </a:t>
            </a:r>
            <a:r>
              <a:rPr lang="en-US" dirty="0">
                <a:solidFill>
                  <a:srgbClr val="FF79C6"/>
                </a:solidFill>
              </a:rPr>
              <a:t>archive</a:t>
            </a:r>
            <a:r>
              <a:rPr lang="en-US" dirty="0">
                <a:solidFill>
                  <a:srgbClr val="F8F8F2"/>
                </a:solidFill>
              </a:rPr>
              <a:t> data, metadata, and code </a:t>
            </a:r>
          </a:p>
          <a:p>
            <a:pPr>
              <a:lnSpc>
                <a:spcPct val="200000"/>
              </a:lnSpc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Link to </a:t>
            </a:r>
            <a:r>
              <a:rPr lang="en-US" dirty="0">
                <a:solidFill>
                  <a:srgbClr val="50FA7B"/>
                </a:solidFill>
              </a:rPr>
              <a:t>GitHub</a:t>
            </a:r>
            <a:r>
              <a:rPr lang="en-US" dirty="0">
                <a:solidFill>
                  <a:srgbClr val="F8F8F2"/>
                </a:solidFill>
              </a:rPr>
              <a:t> repo and create a </a:t>
            </a:r>
            <a:r>
              <a:rPr lang="en-US" dirty="0">
                <a:solidFill>
                  <a:srgbClr val="FF79C6"/>
                </a:solidFill>
              </a:rPr>
              <a:t>DOI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4415C4-C433-6745-93EB-EC83D0FD5DCD}"/>
              </a:ext>
            </a:extLst>
          </p:cNvPr>
          <p:cNvSpPr/>
          <p:nvPr/>
        </p:nvSpPr>
        <p:spPr>
          <a:xfrm>
            <a:off x="838200" y="1958879"/>
            <a:ext cx="5499353" cy="807848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4B99CC-F519-DC49-8377-6101F4E24DB3}"/>
              </a:ext>
            </a:extLst>
          </p:cNvPr>
          <p:cNvSpPr/>
          <p:nvPr/>
        </p:nvSpPr>
        <p:spPr>
          <a:xfrm>
            <a:off x="838200" y="2834195"/>
            <a:ext cx="7718295" cy="807848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02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E1AF5-41D5-9C4D-B249-21762D65A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 err="1">
                <a:solidFill>
                  <a:srgbClr val="F8F8F2"/>
                </a:solidFill>
                <a:latin typeface="Helvetica" pitchFamily="2" charset="0"/>
              </a:rPr>
              <a:t>Zenodo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  <a:endParaRPr lang="en-US" sz="6600" b="1" dirty="0">
              <a:solidFill>
                <a:srgbClr val="F8F8F2"/>
              </a:solidFill>
              <a:latin typeface="Helvetica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77D03-70DA-D149-93B9-1A8AF85CF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1768" cy="4351338"/>
          </a:xfrm>
        </p:spPr>
        <p:txBody>
          <a:bodyPr>
            <a:noAutofit/>
          </a:bodyPr>
          <a:lstStyle/>
          <a:p>
            <a:pPr>
              <a:buClr>
                <a:srgbClr val="50FA7B"/>
              </a:buClr>
            </a:pPr>
            <a:r>
              <a:rPr lang="en-US" dirty="0">
                <a:solidFill>
                  <a:srgbClr val="FF79C6"/>
                </a:solidFill>
              </a:rPr>
              <a:t>Log in to </a:t>
            </a:r>
            <a:r>
              <a:rPr lang="en-US" dirty="0" err="1">
                <a:solidFill>
                  <a:srgbClr val="50FA7B"/>
                </a:solidFill>
              </a:rPr>
              <a:t>Zenodo</a:t>
            </a:r>
            <a:r>
              <a:rPr lang="en-US" dirty="0">
                <a:solidFill>
                  <a:srgbClr val="50FA7B"/>
                </a:solidFill>
              </a:rPr>
              <a:t> </a:t>
            </a:r>
            <a:r>
              <a:rPr lang="en-US" dirty="0">
                <a:solidFill>
                  <a:srgbClr val="F8F8F2"/>
                </a:solidFill>
              </a:rPr>
              <a:t>(</a:t>
            </a:r>
            <a:r>
              <a:rPr lang="en-US" dirty="0" err="1">
                <a:solidFill>
                  <a:srgbClr val="F8F8F2"/>
                </a:solidFill>
              </a:rPr>
              <a:t>zenodo.org</a:t>
            </a:r>
            <a:r>
              <a:rPr lang="en-US" dirty="0">
                <a:solidFill>
                  <a:srgbClr val="F8F8F2"/>
                </a:solidFill>
              </a:rPr>
              <a:t>) with </a:t>
            </a:r>
            <a:r>
              <a:rPr lang="en-US" dirty="0">
                <a:solidFill>
                  <a:srgbClr val="50FA7B"/>
                </a:solidFill>
              </a:rPr>
              <a:t>GitHub</a:t>
            </a:r>
            <a:r>
              <a:rPr lang="en-US" dirty="0">
                <a:solidFill>
                  <a:srgbClr val="F8F8F2"/>
                </a:solidFill>
              </a:rPr>
              <a:t> account</a:t>
            </a: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F79C6"/>
                </a:solidFill>
              </a:rPr>
              <a:t>Authorize</a:t>
            </a:r>
            <a:r>
              <a:rPr lang="en-US" dirty="0">
                <a:solidFill>
                  <a:srgbClr val="F8F8F2"/>
                </a:solidFill>
              </a:rPr>
              <a:t> application: </a:t>
            </a:r>
            <a:r>
              <a:rPr lang="en-US" dirty="0" err="1">
                <a:solidFill>
                  <a:srgbClr val="50FA7B"/>
                </a:solidFill>
              </a:rPr>
              <a:t>Zenodo</a:t>
            </a:r>
            <a:endParaRPr lang="en-US" dirty="0">
              <a:solidFill>
                <a:srgbClr val="50FA7B"/>
              </a:solidFill>
            </a:endParaRP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Go to </a:t>
            </a:r>
            <a:r>
              <a:rPr lang="en-US" dirty="0">
                <a:solidFill>
                  <a:srgbClr val="50FA7B"/>
                </a:solidFill>
              </a:rPr>
              <a:t>GitHub </a:t>
            </a:r>
            <a:r>
              <a:rPr lang="en-US" dirty="0">
                <a:solidFill>
                  <a:srgbClr val="F8F8F2"/>
                </a:solidFill>
              </a:rPr>
              <a:t>tab in</a:t>
            </a:r>
            <a:r>
              <a:rPr lang="en-US" dirty="0">
                <a:solidFill>
                  <a:srgbClr val="50FA7B"/>
                </a:solidFill>
              </a:rPr>
              <a:t> </a:t>
            </a:r>
            <a:r>
              <a:rPr lang="en-US" dirty="0" err="1">
                <a:solidFill>
                  <a:srgbClr val="50FA7B"/>
                </a:solidFill>
              </a:rPr>
              <a:t>Zenodo</a:t>
            </a:r>
            <a:endParaRPr lang="en-US" dirty="0">
              <a:solidFill>
                <a:srgbClr val="50FA7B"/>
              </a:solidFill>
            </a:endParaRP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Toggle switch to </a:t>
            </a:r>
            <a:r>
              <a:rPr lang="en-US" dirty="0">
                <a:solidFill>
                  <a:srgbClr val="FF79C6"/>
                </a:solidFill>
              </a:rPr>
              <a:t>“ON” </a:t>
            </a:r>
            <a:r>
              <a:rPr lang="en-US" dirty="0">
                <a:solidFill>
                  <a:srgbClr val="F8F8F2"/>
                </a:solidFill>
              </a:rPr>
              <a:t>for selected repo</a:t>
            </a: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Create a </a:t>
            </a:r>
            <a:r>
              <a:rPr lang="en-US" dirty="0">
                <a:solidFill>
                  <a:srgbClr val="FF79C6"/>
                </a:solidFill>
              </a:rPr>
              <a:t>release</a:t>
            </a:r>
            <a:r>
              <a:rPr lang="en-US" dirty="0">
                <a:solidFill>
                  <a:srgbClr val="F8F8F2"/>
                </a:solidFill>
              </a:rPr>
              <a:t> on </a:t>
            </a:r>
            <a:r>
              <a:rPr lang="en-US" dirty="0">
                <a:solidFill>
                  <a:srgbClr val="50FA7B"/>
                </a:solidFill>
              </a:rPr>
              <a:t>GitHub</a:t>
            </a: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Complete info for </a:t>
            </a:r>
            <a:r>
              <a:rPr lang="en-US" dirty="0">
                <a:solidFill>
                  <a:srgbClr val="FF79C6"/>
                </a:solidFill>
              </a:rPr>
              <a:t>release</a:t>
            </a:r>
            <a:r>
              <a:rPr lang="en-US" dirty="0">
                <a:solidFill>
                  <a:srgbClr val="F8F8F2"/>
                </a:solidFill>
              </a:rPr>
              <a:t> on </a:t>
            </a:r>
            <a:r>
              <a:rPr lang="en-US" dirty="0" err="1">
                <a:solidFill>
                  <a:srgbClr val="50FA7B"/>
                </a:solidFill>
              </a:rPr>
              <a:t>Zenodo</a:t>
            </a:r>
            <a:r>
              <a:rPr lang="en-US" dirty="0">
                <a:solidFill>
                  <a:srgbClr val="50FA7B"/>
                </a:solidFill>
              </a:rPr>
              <a:t> </a:t>
            </a:r>
            <a:r>
              <a:rPr lang="en-US" dirty="0">
                <a:solidFill>
                  <a:srgbClr val="F8F8F2"/>
                </a:solidFill>
              </a:rPr>
              <a:t>under</a:t>
            </a:r>
            <a:r>
              <a:rPr lang="en-US" dirty="0">
                <a:solidFill>
                  <a:srgbClr val="50FA7B"/>
                </a:solidFill>
              </a:rPr>
              <a:t> </a:t>
            </a:r>
            <a:r>
              <a:rPr lang="en-US" dirty="0">
                <a:solidFill>
                  <a:srgbClr val="FF79C6"/>
                </a:solidFill>
              </a:rPr>
              <a:t>upload</a:t>
            </a: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F79C6"/>
                </a:solidFill>
              </a:rPr>
              <a:t>Save</a:t>
            </a:r>
            <a:r>
              <a:rPr lang="en-US" dirty="0">
                <a:solidFill>
                  <a:srgbClr val="F8F8F2"/>
                </a:solidFill>
              </a:rPr>
              <a:t> edits and</a:t>
            </a:r>
            <a:r>
              <a:rPr lang="en-US" dirty="0">
                <a:solidFill>
                  <a:srgbClr val="FF79C6"/>
                </a:solidFill>
              </a:rPr>
              <a:t> publish</a:t>
            </a:r>
            <a:endParaRPr lang="en-US" dirty="0">
              <a:solidFill>
                <a:srgbClr val="50FA7B"/>
              </a:solidFill>
            </a:endParaRPr>
          </a:p>
          <a:p>
            <a:pPr>
              <a:buClr>
                <a:srgbClr val="50FA7B"/>
              </a:buClr>
            </a:pPr>
            <a:endParaRPr lang="en-US" dirty="0">
              <a:solidFill>
                <a:srgbClr val="F8F8F2"/>
              </a:solidFill>
            </a:endParaRP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CE8FAA1-61E4-EE46-BE57-6FCF863EB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506" y="2782824"/>
            <a:ext cx="6095999" cy="2222138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CA07E39-0993-6946-8181-0E91C9E9D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505" y="2821391"/>
            <a:ext cx="6095999" cy="373825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842E3CC-3993-CC48-BA1D-D7385093A670}"/>
              </a:ext>
            </a:extLst>
          </p:cNvPr>
          <p:cNvGrpSpPr/>
          <p:nvPr/>
        </p:nvGrpSpPr>
        <p:grpSpPr>
          <a:xfrm>
            <a:off x="5666232" y="2507519"/>
            <a:ext cx="6525768" cy="4350481"/>
            <a:chOff x="5666232" y="2507518"/>
            <a:chExt cx="6525768" cy="435048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A3485C-E7A1-324D-A6E9-BC9293B89D0E}"/>
                </a:ext>
              </a:extLst>
            </p:cNvPr>
            <p:cNvSpPr/>
            <p:nvPr/>
          </p:nvSpPr>
          <p:spPr>
            <a:xfrm>
              <a:off x="11353800" y="6088893"/>
              <a:ext cx="585216" cy="316992"/>
            </a:xfrm>
            <a:prstGeom prst="rect">
              <a:avLst/>
            </a:prstGeom>
            <a:noFill/>
            <a:ln w="31750">
              <a:solidFill>
                <a:srgbClr val="50FA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B578256-C490-ED4A-B42A-39E55D8ACAA1}"/>
                </a:ext>
              </a:extLst>
            </p:cNvPr>
            <p:cNvGrpSpPr/>
            <p:nvPr/>
          </p:nvGrpSpPr>
          <p:grpSpPr>
            <a:xfrm>
              <a:off x="5666232" y="2507518"/>
              <a:ext cx="6525768" cy="4350481"/>
              <a:chOff x="5666232" y="2507518"/>
              <a:chExt cx="6525768" cy="4350481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E6C7B8B-3870-5C45-A126-CA59B81488FE}"/>
                  </a:ext>
                </a:extLst>
              </p:cNvPr>
              <p:cNvSpPr/>
              <p:nvPr/>
            </p:nvSpPr>
            <p:spPr>
              <a:xfrm>
                <a:off x="5666232" y="2507518"/>
                <a:ext cx="5590030" cy="4350481"/>
              </a:xfrm>
              <a:prstGeom prst="rect">
                <a:avLst/>
              </a:prstGeom>
              <a:solidFill>
                <a:srgbClr val="282A36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625A256-4017-0243-ABEC-DA966B16EA0F}"/>
                  </a:ext>
                </a:extLst>
              </p:cNvPr>
              <p:cNvSpPr/>
              <p:nvPr/>
            </p:nvSpPr>
            <p:spPr>
              <a:xfrm>
                <a:off x="11256262" y="2774619"/>
                <a:ext cx="935738" cy="3180723"/>
              </a:xfrm>
              <a:prstGeom prst="rect">
                <a:avLst/>
              </a:prstGeom>
              <a:solidFill>
                <a:srgbClr val="282A36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19" name="Picture 1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95E6DDD-AC13-0141-ADA0-6529A2025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749" y="2759471"/>
            <a:ext cx="5730267" cy="3846576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F363924-9C04-184A-9987-7E585EFB0F16}"/>
              </a:ext>
            </a:extLst>
          </p:cNvPr>
          <p:cNvGrpSpPr/>
          <p:nvPr/>
        </p:nvGrpSpPr>
        <p:grpSpPr>
          <a:xfrm>
            <a:off x="6096000" y="2535705"/>
            <a:ext cx="5922293" cy="4322821"/>
            <a:chOff x="6111210" y="2535179"/>
            <a:chExt cx="5922293" cy="432282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DECF318-D8D2-C14D-B1AB-CC44BA2A4F0A}"/>
                </a:ext>
              </a:extLst>
            </p:cNvPr>
            <p:cNvGrpSpPr/>
            <p:nvPr/>
          </p:nvGrpSpPr>
          <p:grpSpPr>
            <a:xfrm>
              <a:off x="6111210" y="2535179"/>
              <a:ext cx="5922293" cy="4322821"/>
              <a:chOff x="8165562" y="4775029"/>
              <a:chExt cx="5922293" cy="4322821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DD95CBE-982D-804A-BC0E-A2F330B2DCB1}"/>
                  </a:ext>
                </a:extLst>
              </p:cNvPr>
              <p:cNvSpPr/>
              <p:nvPr/>
            </p:nvSpPr>
            <p:spPr>
              <a:xfrm>
                <a:off x="11353800" y="6088893"/>
                <a:ext cx="585216" cy="316992"/>
              </a:xfrm>
              <a:prstGeom prst="rect">
                <a:avLst/>
              </a:prstGeom>
              <a:noFill/>
              <a:ln w="31750">
                <a:solidFill>
                  <a:srgbClr val="50FA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33C46858-622D-7E43-A2CF-EFF7A145B5F2}"/>
                  </a:ext>
                </a:extLst>
              </p:cNvPr>
              <p:cNvGrpSpPr/>
              <p:nvPr/>
            </p:nvGrpSpPr>
            <p:grpSpPr>
              <a:xfrm>
                <a:off x="8165562" y="4775029"/>
                <a:ext cx="5922293" cy="4322821"/>
                <a:chOff x="8165562" y="4775029"/>
                <a:chExt cx="5922293" cy="4322821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A7EA9B4C-D1CA-5546-9694-047B2E6216AF}"/>
                    </a:ext>
                  </a:extLst>
                </p:cNvPr>
                <p:cNvSpPr/>
                <p:nvPr/>
              </p:nvSpPr>
              <p:spPr>
                <a:xfrm>
                  <a:off x="8165562" y="4775029"/>
                  <a:ext cx="3090699" cy="4098528"/>
                </a:xfrm>
                <a:prstGeom prst="rect">
                  <a:avLst/>
                </a:prstGeom>
                <a:solidFill>
                  <a:srgbClr val="282A36">
                    <a:alpha val="7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0B07315C-F7C4-AC47-B55C-4A21A73B2920}"/>
                    </a:ext>
                  </a:extLst>
                </p:cNvPr>
                <p:cNvSpPr/>
                <p:nvPr/>
              </p:nvSpPr>
              <p:spPr>
                <a:xfrm>
                  <a:off x="12045694" y="4999321"/>
                  <a:ext cx="2042161" cy="4098529"/>
                </a:xfrm>
                <a:prstGeom prst="rect">
                  <a:avLst/>
                </a:prstGeom>
                <a:solidFill>
                  <a:srgbClr val="282A36">
                    <a:alpha val="7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3B037E2-8B62-F944-B185-DA8FDF3A2E7B}"/>
                </a:ext>
              </a:extLst>
            </p:cNvPr>
            <p:cNvSpPr/>
            <p:nvPr/>
          </p:nvSpPr>
          <p:spPr>
            <a:xfrm>
              <a:off x="9201909" y="4203789"/>
              <a:ext cx="789431" cy="2468486"/>
            </a:xfrm>
            <a:prstGeom prst="rect">
              <a:avLst/>
            </a:prstGeom>
            <a:solidFill>
              <a:srgbClr val="282A36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10FE4F5-1EFD-7C48-8264-FCA1F46856D7}"/>
                </a:ext>
              </a:extLst>
            </p:cNvPr>
            <p:cNvSpPr/>
            <p:nvPr/>
          </p:nvSpPr>
          <p:spPr>
            <a:xfrm>
              <a:off x="9201909" y="2649101"/>
              <a:ext cx="789431" cy="1125972"/>
            </a:xfrm>
            <a:prstGeom prst="rect">
              <a:avLst/>
            </a:prstGeom>
            <a:solidFill>
              <a:srgbClr val="282A36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pic>
        <p:nvPicPr>
          <p:cNvPr id="38" name="Picture 3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A93E625-07FA-BA4D-87D4-787B3A885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0254" y="1923289"/>
            <a:ext cx="5823801" cy="4640142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32466FAC-121F-154E-85E4-B8583B1951CD}"/>
              </a:ext>
            </a:extLst>
          </p:cNvPr>
          <p:cNvGrpSpPr/>
          <p:nvPr/>
        </p:nvGrpSpPr>
        <p:grpSpPr>
          <a:xfrm>
            <a:off x="5998478" y="1775903"/>
            <a:ext cx="5922293" cy="4934914"/>
            <a:chOff x="5983252" y="1737887"/>
            <a:chExt cx="5922293" cy="4934914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D477FDF-81A3-1143-ACEB-61BFC038253F}"/>
                </a:ext>
              </a:extLst>
            </p:cNvPr>
            <p:cNvGrpSpPr/>
            <p:nvPr/>
          </p:nvGrpSpPr>
          <p:grpSpPr>
            <a:xfrm>
              <a:off x="5983252" y="1737887"/>
              <a:ext cx="5922293" cy="4934914"/>
              <a:chOff x="8165562" y="4775029"/>
              <a:chExt cx="5922293" cy="4934914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45EDF0D-1CA9-3147-9AA3-8BD650AA11B6}"/>
                  </a:ext>
                </a:extLst>
              </p:cNvPr>
              <p:cNvSpPr/>
              <p:nvPr/>
            </p:nvSpPr>
            <p:spPr>
              <a:xfrm>
                <a:off x="12115769" y="5394720"/>
                <a:ext cx="1940596" cy="316992"/>
              </a:xfrm>
              <a:prstGeom prst="rect">
                <a:avLst/>
              </a:prstGeom>
              <a:noFill/>
              <a:ln w="31750">
                <a:solidFill>
                  <a:srgbClr val="50FA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8DCEF1CD-F2D6-FC45-B2DB-536945B68D41}"/>
                  </a:ext>
                </a:extLst>
              </p:cNvPr>
              <p:cNvGrpSpPr/>
              <p:nvPr/>
            </p:nvGrpSpPr>
            <p:grpSpPr>
              <a:xfrm>
                <a:off x="8165562" y="4775029"/>
                <a:ext cx="5922293" cy="4934914"/>
                <a:chOff x="8165562" y="4775029"/>
                <a:chExt cx="5922293" cy="4934914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7FF4074B-03B1-D241-8033-740263C3C10A}"/>
                    </a:ext>
                  </a:extLst>
                </p:cNvPr>
                <p:cNvSpPr/>
                <p:nvPr/>
              </p:nvSpPr>
              <p:spPr>
                <a:xfrm>
                  <a:off x="8165562" y="4775029"/>
                  <a:ext cx="3880130" cy="4934914"/>
                </a:xfrm>
                <a:prstGeom prst="rect">
                  <a:avLst/>
                </a:prstGeom>
                <a:solidFill>
                  <a:srgbClr val="282A36">
                    <a:alpha val="7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98A3D944-9892-1D4C-90B5-71F39E2996EE}"/>
                    </a:ext>
                  </a:extLst>
                </p:cNvPr>
                <p:cNvSpPr/>
                <p:nvPr/>
              </p:nvSpPr>
              <p:spPr>
                <a:xfrm>
                  <a:off x="12045694" y="5749465"/>
                  <a:ext cx="2042161" cy="3888861"/>
                </a:xfrm>
                <a:prstGeom prst="rect">
                  <a:avLst/>
                </a:prstGeom>
                <a:solidFill>
                  <a:srgbClr val="282A36">
                    <a:alpha val="7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D23ADEA-E4BF-9543-91E1-C31F05D0D430}"/>
                </a:ext>
              </a:extLst>
            </p:cNvPr>
            <p:cNvSpPr/>
            <p:nvPr/>
          </p:nvSpPr>
          <p:spPr>
            <a:xfrm>
              <a:off x="9863382" y="1805517"/>
              <a:ext cx="2042161" cy="485308"/>
            </a:xfrm>
            <a:prstGeom prst="rect">
              <a:avLst/>
            </a:prstGeom>
            <a:solidFill>
              <a:srgbClr val="282A36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pic>
        <p:nvPicPr>
          <p:cNvPr id="55" name="Picture 5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6A6F79-EE04-124F-A821-6A6A815AD9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6147" y="2942232"/>
            <a:ext cx="6357357" cy="2672245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E10B552E-C3F9-8245-A2CC-CA04C5D3DD3B}"/>
              </a:ext>
            </a:extLst>
          </p:cNvPr>
          <p:cNvGrpSpPr/>
          <p:nvPr/>
        </p:nvGrpSpPr>
        <p:grpSpPr>
          <a:xfrm>
            <a:off x="5624957" y="2395594"/>
            <a:ext cx="6459735" cy="3381565"/>
            <a:chOff x="7256306" y="1737887"/>
            <a:chExt cx="6459735" cy="3381565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288FAC1-2DDC-A84A-957C-B80405269776}"/>
                </a:ext>
              </a:extLst>
            </p:cNvPr>
            <p:cNvGrpSpPr/>
            <p:nvPr/>
          </p:nvGrpSpPr>
          <p:grpSpPr>
            <a:xfrm>
              <a:off x="7256306" y="1737887"/>
              <a:ext cx="3119126" cy="3381565"/>
              <a:chOff x="9438616" y="4775029"/>
              <a:chExt cx="3119126" cy="3381565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5A6B7EA0-C755-A24E-B9A3-2118943DE122}"/>
                  </a:ext>
                </a:extLst>
              </p:cNvPr>
              <p:cNvSpPr/>
              <p:nvPr/>
            </p:nvSpPr>
            <p:spPr>
              <a:xfrm>
                <a:off x="12103577" y="5394720"/>
                <a:ext cx="371843" cy="316992"/>
              </a:xfrm>
              <a:prstGeom prst="rect">
                <a:avLst/>
              </a:prstGeom>
              <a:noFill/>
              <a:ln w="31750">
                <a:solidFill>
                  <a:srgbClr val="50FA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56ECCE8-DBA8-3742-B695-252C863812F7}"/>
                  </a:ext>
                </a:extLst>
              </p:cNvPr>
              <p:cNvGrpSpPr/>
              <p:nvPr/>
            </p:nvGrpSpPr>
            <p:grpSpPr>
              <a:xfrm>
                <a:off x="9438616" y="4775029"/>
                <a:ext cx="3119126" cy="3381565"/>
                <a:chOff x="9438616" y="4775029"/>
                <a:chExt cx="3119126" cy="3381565"/>
              </a:xfrm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2577B91E-1011-EC48-BD43-6CA955B23A8C}"/>
                    </a:ext>
                  </a:extLst>
                </p:cNvPr>
                <p:cNvSpPr/>
                <p:nvPr/>
              </p:nvSpPr>
              <p:spPr>
                <a:xfrm>
                  <a:off x="9438616" y="4775029"/>
                  <a:ext cx="2607076" cy="3381565"/>
                </a:xfrm>
                <a:prstGeom prst="rect">
                  <a:avLst/>
                </a:prstGeom>
                <a:solidFill>
                  <a:srgbClr val="282A36">
                    <a:alpha val="7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34CD4F07-0516-2449-ACF6-08E6F7F8264F}"/>
                    </a:ext>
                  </a:extLst>
                </p:cNvPr>
                <p:cNvSpPr/>
                <p:nvPr/>
              </p:nvSpPr>
              <p:spPr>
                <a:xfrm>
                  <a:off x="12045694" y="5749466"/>
                  <a:ext cx="512048" cy="2407128"/>
                </a:xfrm>
                <a:prstGeom prst="rect">
                  <a:avLst/>
                </a:prstGeom>
                <a:solidFill>
                  <a:srgbClr val="282A36">
                    <a:alpha val="7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1504761-4D21-A143-AD46-6F3A68C773D5}"/>
                </a:ext>
              </a:extLst>
            </p:cNvPr>
            <p:cNvSpPr/>
            <p:nvPr/>
          </p:nvSpPr>
          <p:spPr>
            <a:xfrm>
              <a:off x="10375379" y="2273420"/>
              <a:ext cx="3340662" cy="2787466"/>
            </a:xfrm>
            <a:prstGeom prst="rect">
              <a:avLst/>
            </a:prstGeom>
            <a:solidFill>
              <a:srgbClr val="282A36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pic>
        <p:nvPicPr>
          <p:cNvPr id="64" name="Picture 6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693A62F-6372-C74A-A8F1-83E84574E3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4987" y="2936352"/>
            <a:ext cx="6439676" cy="3015014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23471BAD-12A5-B346-B12E-7E680E70E721}"/>
              </a:ext>
            </a:extLst>
          </p:cNvPr>
          <p:cNvGrpSpPr/>
          <p:nvPr/>
        </p:nvGrpSpPr>
        <p:grpSpPr>
          <a:xfrm>
            <a:off x="5586955" y="2890738"/>
            <a:ext cx="6518954" cy="3352978"/>
            <a:chOff x="4760961" y="1737361"/>
            <a:chExt cx="6518954" cy="3352978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99221E5-FF09-CA44-BABF-401EABD355D3}"/>
                </a:ext>
              </a:extLst>
            </p:cNvPr>
            <p:cNvGrpSpPr/>
            <p:nvPr/>
          </p:nvGrpSpPr>
          <p:grpSpPr>
            <a:xfrm>
              <a:off x="4760961" y="1737887"/>
              <a:ext cx="6518954" cy="3352452"/>
              <a:chOff x="6943271" y="4775029"/>
              <a:chExt cx="6518954" cy="3352452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6FC176DF-C6A3-0D43-8C06-0D9ED2CA57C9}"/>
                  </a:ext>
                </a:extLst>
              </p:cNvPr>
              <p:cNvSpPr/>
              <p:nvPr/>
            </p:nvSpPr>
            <p:spPr>
              <a:xfrm>
                <a:off x="12115769" y="5394720"/>
                <a:ext cx="1196871" cy="316992"/>
              </a:xfrm>
              <a:prstGeom prst="rect">
                <a:avLst/>
              </a:prstGeom>
              <a:noFill/>
              <a:ln w="31750">
                <a:solidFill>
                  <a:srgbClr val="50FA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F3435E6D-4AF3-6E47-B12D-EAD59C110257}"/>
                  </a:ext>
                </a:extLst>
              </p:cNvPr>
              <p:cNvGrpSpPr/>
              <p:nvPr/>
            </p:nvGrpSpPr>
            <p:grpSpPr>
              <a:xfrm>
                <a:off x="6943271" y="4775029"/>
                <a:ext cx="6518954" cy="3352452"/>
                <a:chOff x="6943271" y="4775029"/>
                <a:chExt cx="6518954" cy="3352452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3AFA06B2-C60F-E847-82A6-F48E43AB030B}"/>
                    </a:ext>
                  </a:extLst>
                </p:cNvPr>
                <p:cNvSpPr/>
                <p:nvPr/>
              </p:nvSpPr>
              <p:spPr>
                <a:xfrm>
                  <a:off x="6943271" y="4775029"/>
                  <a:ext cx="5102421" cy="3352452"/>
                </a:xfrm>
                <a:prstGeom prst="rect">
                  <a:avLst/>
                </a:prstGeom>
                <a:solidFill>
                  <a:srgbClr val="282A36">
                    <a:alpha val="7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E667D6A2-F7C1-2447-965C-FFBCAEE0B64D}"/>
                    </a:ext>
                  </a:extLst>
                </p:cNvPr>
                <p:cNvSpPr/>
                <p:nvPr/>
              </p:nvSpPr>
              <p:spPr>
                <a:xfrm>
                  <a:off x="12045695" y="5749466"/>
                  <a:ext cx="1416530" cy="2309432"/>
                </a:xfrm>
                <a:prstGeom prst="rect">
                  <a:avLst/>
                </a:prstGeom>
                <a:solidFill>
                  <a:srgbClr val="282A36">
                    <a:alpha val="7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697D07C-9D7A-0348-8179-CFBF0DDD4D8D}"/>
                </a:ext>
              </a:extLst>
            </p:cNvPr>
            <p:cNvSpPr/>
            <p:nvPr/>
          </p:nvSpPr>
          <p:spPr>
            <a:xfrm>
              <a:off x="9863382" y="1737361"/>
              <a:ext cx="1402013" cy="553464"/>
            </a:xfrm>
            <a:prstGeom prst="rect">
              <a:avLst/>
            </a:prstGeom>
            <a:solidFill>
              <a:srgbClr val="282A36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59F1A3C4-925D-6A44-B73D-23E8557D07C2}"/>
              </a:ext>
            </a:extLst>
          </p:cNvPr>
          <p:cNvSpPr/>
          <p:nvPr/>
        </p:nvSpPr>
        <p:spPr>
          <a:xfrm>
            <a:off x="879833" y="1849400"/>
            <a:ext cx="4627889" cy="807848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0AC3382-7F1D-494D-8FFC-CAFCA647C6ED}"/>
              </a:ext>
            </a:extLst>
          </p:cNvPr>
          <p:cNvSpPr/>
          <p:nvPr/>
        </p:nvSpPr>
        <p:spPr>
          <a:xfrm>
            <a:off x="898633" y="2759470"/>
            <a:ext cx="4627889" cy="443971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5DFA86F-72EF-D844-86CC-6CD246A5D256}"/>
              </a:ext>
            </a:extLst>
          </p:cNvPr>
          <p:cNvSpPr/>
          <p:nvPr/>
        </p:nvSpPr>
        <p:spPr>
          <a:xfrm>
            <a:off x="765795" y="3249889"/>
            <a:ext cx="4627889" cy="443971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1B491F9-B220-F742-92AE-E479D7D666F7}"/>
              </a:ext>
            </a:extLst>
          </p:cNvPr>
          <p:cNvSpPr/>
          <p:nvPr/>
        </p:nvSpPr>
        <p:spPr>
          <a:xfrm>
            <a:off x="805433" y="3669451"/>
            <a:ext cx="4627889" cy="865973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CE67F4E-D8D2-C04E-B383-671F97D11218}"/>
              </a:ext>
            </a:extLst>
          </p:cNvPr>
          <p:cNvSpPr/>
          <p:nvPr/>
        </p:nvSpPr>
        <p:spPr>
          <a:xfrm>
            <a:off x="871461" y="4624867"/>
            <a:ext cx="4627889" cy="443971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909EC06-BE62-CA46-A8C2-9EC629C85341}"/>
              </a:ext>
            </a:extLst>
          </p:cNvPr>
          <p:cNvSpPr/>
          <p:nvPr/>
        </p:nvSpPr>
        <p:spPr>
          <a:xfrm>
            <a:off x="831503" y="5122929"/>
            <a:ext cx="4627889" cy="861540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E1AF5-41D5-9C4D-B249-21762D65A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 err="1">
                <a:solidFill>
                  <a:srgbClr val="F8F8F2"/>
                </a:solidFill>
                <a:latin typeface="Helvetica" pitchFamily="2" charset="0"/>
              </a:rPr>
              <a:t>Zenodo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  <a:endParaRPr lang="en-US" sz="6600" b="1" dirty="0">
              <a:solidFill>
                <a:srgbClr val="F8F8F2"/>
              </a:solidFill>
              <a:latin typeface="Helvetica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77D03-70DA-D149-93B9-1A8AF85CF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1768" cy="4351338"/>
          </a:xfrm>
        </p:spPr>
        <p:txBody>
          <a:bodyPr>
            <a:noAutofit/>
          </a:bodyPr>
          <a:lstStyle/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Now you should see a </a:t>
            </a:r>
            <a:r>
              <a:rPr lang="en-US" dirty="0">
                <a:solidFill>
                  <a:srgbClr val="FF79C6"/>
                </a:solidFill>
              </a:rPr>
              <a:t>DOI </a:t>
            </a:r>
            <a:r>
              <a:rPr lang="en-US" dirty="0">
                <a:solidFill>
                  <a:srgbClr val="F8F8F2"/>
                </a:solidFill>
              </a:rPr>
              <a:t>badge on </a:t>
            </a:r>
            <a:r>
              <a:rPr lang="en-US" dirty="0" err="1">
                <a:solidFill>
                  <a:srgbClr val="50FA7B"/>
                </a:solidFill>
              </a:rPr>
              <a:t>Zenodo</a:t>
            </a:r>
            <a:endParaRPr lang="en-US" dirty="0">
              <a:solidFill>
                <a:srgbClr val="50FA7B"/>
              </a:solidFill>
            </a:endParaRP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Since we know how to write </a:t>
            </a:r>
            <a:r>
              <a:rPr lang="en-US" dirty="0">
                <a:solidFill>
                  <a:srgbClr val="FF79C6"/>
                </a:solidFill>
              </a:rPr>
              <a:t>markdown</a:t>
            </a:r>
            <a:r>
              <a:rPr lang="en-US" dirty="0">
                <a:solidFill>
                  <a:srgbClr val="F8F8F2"/>
                </a:solidFill>
              </a:rPr>
              <a:t> we can include the </a:t>
            </a:r>
            <a:r>
              <a:rPr lang="en-US" dirty="0">
                <a:solidFill>
                  <a:srgbClr val="FF79C6"/>
                </a:solidFill>
              </a:rPr>
              <a:t>DOI</a:t>
            </a:r>
            <a:r>
              <a:rPr lang="en-US" dirty="0">
                <a:solidFill>
                  <a:srgbClr val="F8F8F2"/>
                </a:solidFill>
              </a:rPr>
              <a:t> badge on our </a:t>
            </a:r>
            <a:r>
              <a:rPr lang="en-US" dirty="0">
                <a:solidFill>
                  <a:srgbClr val="50FA7B"/>
                </a:solidFill>
              </a:rPr>
              <a:t>GitHub</a:t>
            </a:r>
            <a:r>
              <a:rPr lang="en-US" dirty="0">
                <a:solidFill>
                  <a:srgbClr val="F8F8F2"/>
                </a:solidFill>
              </a:rPr>
              <a:t> and in our </a:t>
            </a:r>
            <a:r>
              <a:rPr lang="en-US" dirty="0" err="1">
                <a:solidFill>
                  <a:srgbClr val="50FA7B"/>
                </a:solidFill>
              </a:rPr>
              <a:t>Rmarkdown</a:t>
            </a:r>
            <a:r>
              <a:rPr lang="en-US" dirty="0">
                <a:solidFill>
                  <a:srgbClr val="F8F8F2"/>
                </a:solidFill>
              </a:rPr>
              <a:t> documents.</a:t>
            </a:r>
          </a:p>
        </p:txBody>
      </p:sp>
      <p:pic>
        <p:nvPicPr>
          <p:cNvPr id="5" name="Picture 4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066E89C9-2828-AC48-94CF-0E1C0ECAF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496" y="4470083"/>
            <a:ext cx="2995168" cy="22463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BB4889-808F-2D42-872B-DC14C27FD796}"/>
              </a:ext>
            </a:extLst>
          </p:cNvPr>
          <p:cNvSpPr/>
          <p:nvPr/>
        </p:nvSpPr>
        <p:spPr>
          <a:xfrm>
            <a:off x="596647" y="1825625"/>
            <a:ext cx="4523993" cy="807848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015968-D5B4-9E4D-9624-536902660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969" y="3253931"/>
            <a:ext cx="6096000" cy="3297936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8585A3-0F79-604C-BEB2-4487092B7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2193" y="1286941"/>
            <a:ext cx="6573775" cy="1626083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2E525A-AAE5-0A43-9F6C-68044D9B1B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380" t="45907" r="56074" b="45976"/>
          <a:stretch/>
        </p:blipFill>
        <p:spPr>
          <a:xfrm>
            <a:off x="5622075" y="1916095"/>
            <a:ext cx="1903460" cy="23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7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E1AF5-41D5-9C4D-B249-21762D65A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Programs 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&amp;</a:t>
            </a:r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 packages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  <a:endParaRPr lang="en-US" sz="6600" b="1" dirty="0">
              <a:solidFill>
                <a:srgbClr val="F8F8F2"/>
              </a:solidFill>
              <a:latin typeface="Helvetica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77D03-70DA-D149-93B9-1A8AF85CF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250000"/>
              </a:lnSpc>
              <a:buClr>
                <a:srgbClr val="50FA7B"/>
              </a:buClr>
            </a:pPr>
            <a:r>
              <a:rPr lang="en-US" dirty="0" err="1">
                <a:solidFill>
                  <a:srgbClr val="50FA7B"/>
                </a:solidFill>
                <a:latin typeface="Helvetica" pitchFamily="2" charset="0"/>
              </a:rPr>
              <a:t>Rstudio</a:t>
            </a:r>
            <a:r>
              <a:rPr lang="en-US" dirty="0">
                <a:solidFill>
                  <a:srgbClr val="F8F8F2"/>
                </a:solidFill>
              </a:rPr>
              <a:t> 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(https://</a:t>
            </a:r>
            <a:r>
              <a:rPr lang="en-US" dirty="0" err="1">
                <a:solidFill>
                  <a:srgbClr val="F8F8F2"/>
                </a:solidFill>
                <a:latin typeface="Helvetica" pitchFamily="2" charset="0"/>
              </a:rPr>
              <a:t>rstudio.com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/products/</a:t>
            </a:r>
            <a:r>
              <a:rPr lang="en-US" dirty="0" err="1">
                <a:solidFill>
                  <a:srgbClr val="F8F8F2"/>
                </a:solidFill>
                <a:latin typeface="Helvetica" pitchFamily="2" charset="0"/>
              </a:rPr>
              <a:t>rstudio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/download/)</a:t>
            </a:r>
            <a:endParaRPr lang="en-US" dirty="0">
              <a:solidFill>
                <a:srgbClr val="F8F8F2"/>
              </a:solidFill>
            </a:endParaRPr>
          </a:p>
          <a:p>
            <a:pPr>
              <a:lnSpc>
                <a:spcPct val="250000"/>
              </a:lnSpc>
              <a:buClr>
                <a:srgbClr val="50FA7B"/>
              </a:buClr>
            </a:pPr>
            <a:r>
              <a:rPr lang="en-US" dirty="0" err="1">
                <a:solidFill>
                  <a:srgbClr val="50FA7B"/>
                </a:solidFill>
                <a:latin typeface="Helvetica" pitchFamily="2" charset="0"/>
              </a:rPr>
              <a:t>rmarkdown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(</a:t>
            </a:r>
            <a:r>
              <a:rPr lang="en-US" sz="2500" dirty="0">
                <a:solidFill>
                  <a:srgbClr val="F8F8F2"/>
                </a:solidFill>
                <a:latin typeface="JetBrains Mono" panose="020B0509020102050004" pitchFamily="49" charset="77"/>
              </a:rPr>
              <a:t> </a:t>
            </a:r>
            <a:r>
              <a:rPr lang="en-US" sz="2600" dirty="0" err="1">
                <a:solidFill>
                  <a:srgbClr val="FF79C6"/>
                </a:solidFill>
                <a:latin typeface="JetBrains Mono" panose="020B0509020102050004" pitchFamily="49" charset="77"/>
              </a:rPr>
              <a:t>install.packages</a:t>
            </a:r>
            <a:r>
              <a:rPr lang="en-US" sz="2600" dirty="0">
                <a:solidFill>
                  <a:srgbClr val="FF79C6"/>
                </a:solidFill>
                <a:latin typeface="JetBrains Mono" panose="020B0509020102050004" pitchFamily="49" charset="77"/>
              </a:rPr>
              <a:t>(“</a:t>
            </a:r>
            <a:r>
              <a:rPr lang="en-US" sz="2600" dirty="0" err="1">
                <a:solidFill>
                  <a:srgbClr val="FF79C6"/>
                </a:solidFill>
                <a:latin typeface="JetBrains Mono" panose="020B0509020102050004" pitchFamily="49" charset="77"/>
              </a:rPr>
              <a:t>rmarkdown</a:t>
            </a:r>
            <a:r>
              <a:rPr lang="en-US" sz="2600" dirty="0">
                <a:solidFill>
                  <a:srgbClr val="FF79C6"/>
                </a:solidFill>
                <a:latin typeface="JetBrains Mono" panose="020B0509020102050004" pitchFamily="49" charset="77"/>
              </a:rPr>
              <a:t>”)</a:t>
            </a:r>
            <a:r>
              <a:rPr lang="en-US" dirty="0">
                <a:solidFill>
                  <a:srgbClr val="FF79C6"/>
                </a:solidFill>
                <a:latin typeface="JetBrains Mono" panose="020B0509020102050004" pitchFamily="49" charset="77"/>
              </a:rPr>
              <a:t> 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)</a:t>
            </a:r>
            <a:endParaRPr lang="en-US" sz="2600" dirty="0">
              <a:solidFill>
                <a:srgbClr val="FF79C6"/>
              </a:solidFill>
            </a:endParaRPr>
          </a:p>
          <a:p>
            <a:pPr>
              <a:lnSpc>
                <a:spcPct val="250000"/>
              </a:lnSpc>
              <a:buClr>
                <a:srgbClr val="50FA7B"/>
              </a:buClr>
            </a:pPr>
            <a:r>
              <a:rPr lang="en-US" dirty="0" err="1">
                <a:solidFill>
                  <a:srgbClr val="50FA7B"/>
                </a:solidFill>
                <a:latin typeface="Helvetica" pitchFamily="2" charset="0"/>
              </a:rPr>
              <a:t>pacman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(</a:t>
            </a:r>
            <a:r>
              <a:rPr lang="en-US" sz="2500" dirty="0">
                <a:solidFill>
                  <a:srgbClr val="F8F8F2"/>
                </a:solidFill>
                <a:latin typeface="JetBrains Mono" panose="020B0509020102050004" pitchFamily="49" charset="77"/>
              </a:rPr>
              <a:t> </a:t>
            </a:r>
            <a:r>
              <a:rPr lang="en-US" sz="2600" dirty="0" err="1">
                <a:solidFill>
                  <a:srgbClr val="FF79C6"/>
                </a:solidFill>
                <a:latin typeface="JetBrains Mono" panose="020B0509020102050004" pitchFamily="49" charset="77"/>
              </a:rPr>
              <a:t>install.packages</a:t>
            </a:r>
            <a:r>
              <a:rPr lang="en-US" sz="2600" dirty="0">
                <a:solidFill>
                  <a:srgbClr val="FF79C6"/>
                </a:solidFill>
                <a:latin typeface="JetBrains Mono" panose="020B0509020102050004" pitchFamily="49" charset="77"/>
              </a:rPr>
              <a:t>(“</a:t>
            </a:r>
            <a:r>
              <a:rPr lang="en-US" sz="2600" dirty="0" err="1">
                <a:solidFill>
                  <a:srgbClr val="FF79C6"/>
                </a:solidFill>
                <a:latin typeface="JetBrains Mono" panose="020B0509020102050004" pitchFamily="49" charset="77"/>
              </a:rPr>
              <a:t>pacman</a:t>
            </a:r>
            <a:r>
              <a:rPr lang="en-US" sz="2600" dirty="0">
                <a:solidFill>
                  <a:srgbClr val="FF79C6"/>
                </a:solidFill>
                <a:latin typeface="JetBrains Mono" panose="020B0509020102050004" pitchFamily="49" charset="77"/>
              </a:rPr>
              <a:t>”) 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)</a:t>
            </a:r>
            <a:endParaRPr lang="en-US" dirty="0">
              <a:solidFill>
                <a:srgbClr val="F8F8F2"/>
              </a:solidFill>
            </a:endParaRPr>
          </a:p>
          <a:p>
            <a:pPr>
              <a:lnSpc>
                <a:spcPct val="250000"/>
              </a:lnSpc>
              <a:buClr>
                <a:srgbClr val="50FA7B"/>
              </a:buClr>
            </a:pPr>
            <a:r>
              <a:rPr lang="en-US" dirty="0" err="1">
                <a:solidFill>
                  <a:srgbClr val="50FA7B"/>
                </a:solidFill>
                <a:latin typeface="Helvetica" pitchFamily="2" charset="0"/>
              </a:rPr>
              <a:t>tidyverse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(</a:t>
            </a:r>
            <a:r>
              <a:rPr lang="en-US" sz="2400" dirty="0">
                <a:solidFill>
                  <a:srgbClr val="F8F8F2"/>
                </a:solidFill>
                <a:latin typeface="JetBrains Mono" panose="020B0509020102050004" pitchFamily="49" charset="77"/>
              </a:rPr>
              <a:t> </a:t>
            </a:r>
            <a:r>
              <a:rPr lang="en-US" sz="2400" dirty="0" err="1">
                <a:solidFill>
                  <a:srgbClr val="FF79C6"/>
                </a:solidFill>
                <a:latin typeface="JetBrains Mono" panose="020B0509020102050004" pitchFamily="49" charset="77"/>
              </a:rPr>
              <a:t>install.packages</a:t>
            </a:r>
            <a:r>
              <a:rPr lang="en-US" sz="2400" dirty="0">
                <a:solidFill>
                  <a:srgbClr val="FF79C6"/>
                </a:solidFill>
                <a:latin typeface="JetBrains Mono" panose="020B0509020102050004" pitchFamily="49" charset="77"/>
              </a:rPr>
              <a:t>(“</a:t>
            </a:r>
            <a:r>
              <a:rPr lang="en-US" sz="2400" dirty="0" err="1">
                <a:solidFill>
                  <a:srgbClr val="FF79C6"/>
                </a:solidFill>
                <a:latin typeface="JetBrains Mono" panose="020B0509020102050004" pitchFamily="49" charset="77"/>
              </a:rPr>
              <a:t>tidyverse</a:t>
            </a:r>
            <a:r>
              <a:rPr lang="en-US" sz="2400" dirty="0">
                <a:solidFill>
                  <a:srgbClr val="FF79C6"/>
                </a:solidFill>
                <a:latin typeface="JetBrains Mono" panose="020B0509020102050004" pitchFamily="49" charset="77"/>
              </a:rPr>
              <a:t>”) 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)</a:t>
            </a:r>
          </a:p>
          <a:p>
            <a:pPr>
              <a:buClr>
                <a:srgbClr val="50FA7B"/>
              </a:buClr>
            </a:pPr>
            <a:endParaRPr lang="en-US" dirty="0">
              <a:solidFill>
                <a:srgbClr val="F8F8F2"/>
              </a:solidFill>
            </a:endParaRPr>
          </a:p>
        </p:txBody>
      </p:sp>
      <p:pic>
        <p:nvPicPr>
          <p:cNvPr id="5" name="Picture 4" descr="A black sign with white text&#10;&#10;Description automatically generated">
            <a:extLst>
              <a:ext uri="{FF2B5EF4-FFF2-40B4-BE49-F238E27FC236}">
                <a16:creationId xmlns:a16="http://schemas.microsoft.com/office/drawing/2014/main" id="{0DEB6D0A-902F-E744-991E-94808A12F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3408" y="5643219"/>
            <a:ext cx="877151" cy="1012646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37B51A31-CB12-714E-BC48-91E01D8DA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8978" y="3176279"/>
            <a:ext cx="873748" cy="1012646"/>
          </a:xfrm>
          <a:prstGeom prst="rect">
            <a:avLst/>
          </a:prstGeom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AFDD9D-1E32-E142-A757-0EC7E3F85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8183" y="1833254"/>
            <a:ext cx="2387600" cy="1343025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6316CC11-EB97-6648-94F5-E249855099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8978" y="4464528"/>
            <a:ext cx="1544486" cy="90308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1102C7E-988B-A64E-B282-694B29CFD7D3}"/>
              </a:ext>
            </a:extLst>
          </p:cNvPr>
          <p:cNvSpPr/>
          <p:nvPr/>
        </p:nvSpPr>
        <p:spPr>
          <a:xfrm>
            <a:off x="838200" y="1749037"/>
            <a:ext cx="10515600" cy="1325563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2E439F4-6603-5841-86C6-C327A68964A5}"/>
              </a:ext>
            </a:extLst>
          </p:cNvPr>
          <p:cNvSpPr/>
          <p:nvPr/>
        </p:nvSpPr>
        <p:spPr>
          <a:xfrm>
            <a:off x="639911" y="2982506"/>
            <a:ext cx="10844953" cy="1325563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40AD6B-F139-1F4E-B574-43615A79FF10}"/>
              </a:ext>
            </a:extLst>
          </p:cNvPr>
          <p:cNvSpPr/>
          <p:nvPr/>
        </p:nvSpPr>
        <p:spPr>
          <a:xfrm>
            <a:off x="838200" y="4333160"/>
            <a:ext cx="11463528" cy="1325563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59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E1AF5-41D5-9C4D-B249-21762D65A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Programs 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&amp;</a:t>
            </a:r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 packages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77D03-70DA-D149-93B9-1A8AF85CF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50FA7B"/>
              </a:buClr>
            </a:pPr>
            <a:r>
              <a:rPr lang="en-US" dirty="0">
                <a:solidFill>
                  <a:srgbClr val="50FA7B"/>
                </a:solidFill>
                <a:latin typeface="Helvetica" pitchFamily="2" charset="0"/>
              </a:rPr>
              <a:t>GitHub Desktop 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(https://</a:t>
            </a:r>
            <a:r>
              <a:rPr lang="en-US" dirty="0" err="1">
                <a:solidFill>
                  <a:srgbClr val="F8F8F2"/>
                </a:solidFill>
                <a:latin typeface="Helvetica" pitchFamily="2" charset="0"/>
              </a:rPr>
              <a:t>desktop.github.com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)</a:t>
            </a:r>
          </a:p>
          <a:p>
            <a:pPr>
              <a:buClr>
                <a:srgbClr val="50FA7B"/>
              </a:buClr>
            </a:pPr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pPr>
              <a:buClr>
                <a:srgbClr val="50FA7B"/>
              </a:buClr>
            </a:pPr>
            <a:endParaRPr lang="en-US" dirty="0">
              <a:solidFill>
                <a:srgbClr val="FF79C6"/>
              </a:solidFill>
              <a:latin typeface="Helvetica" pitchFamily="2" charset="0"/>
            </a:endParaRP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50FA7B"/>
                </a:solidFill>
                <a:latin typeface="Helvetica" pitchFamily="2" charset="0"/>
              </a:rPr>
              <a:t>Atom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(https://</a:t>
            </a:r>
            <a:r>
              <a:rPr lang="en-US" dirty="0" err="1">
                <a:solidFill>
                  <a:srgbClr val="F8F8F2"/>
                </a:solidFill>
                <a:latin typeface="Helvetica" pitchFamily="2" charset="0"/>
              </a:rPr>
              <a:t>atom.io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/download/)</a:t>
            </a:r>
          </a:p>
          <a:p>
            <a:pPr>
              <a:buClr>
                <a:srgbClr val="50FA7B"/>
              </a:buClr>
            </a:pPr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pPr>
              <a:buClr>
                <a:srgbClr val="50FA7B"/>
              </a:buClr>
            </a:pPr>
            <a:endParaRPr lang="en-US" dirty="0">
              <a:solidFill>
                <a:srgbClr val="FF79C6"/>
              </a:solidFill>
              <a:latin typeface="Helvetica" pitchFamily="2" charset="0"/>
            </a:endParaRP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50FA7B"/>
                </a:solidFill>
                <a:latin typeface="Helvetica" pitchFamily="2" charset="0"/>
              </a:rPr>
              <a:t>Terminal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(Mac)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40252843-A5ED-3D43-A867-5626DFFA9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4956" y="1421413"/>
            <a:ext cx="1347061" cy="1347061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A04E7ABC-44C2-7C46-AC48-6F19A8A47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4956" y="2942111"/>
            <a:ext cx="1347061" cy="1347061"/>
          </a:xfrm>
          <a:prstGeom prst="rect">
            <a:avLst/>
          </a:prstGeom>
        </p:spPr>
      </p:pic>
      <p:pic>
        <p:nvPicPr>
          <p:cNvPr id="12" name="Picture 11" descr="A black sign with white text&#10;&#10;Description automatically generated">
            <a:extLst>
              <a:ext uri="{FF2B5EF4-FFF2-40B4-BE49-F238E27FC236}">
                <a16:creationId xmlns:a16="http://schemas.microsoft.com/office/drawing/2014/main" id="{6A0134D9-3FC4-9B4C-A4F6-DEDD4479F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935" y="4559537"/>
            <a:ext cx="2245102" cy="134706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AC379B0-4A49-1848-B004-D978901EC193}"/>
              </a:ext>
            </a:extLst>
          </p:cNvPr>
          <p:cNvSpPr/>
          <p:nvPr/>
        </p:nvSpPr>
        <p:spPr>
          <a:xfrm>
            <a:off x="518520" y="1421413"/>
            <a:ext cx="9683497" cy="1325563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CBCA67-527D-FC44-B9BF-16B9E81263B7}"/>
              </a:ext>
            </a:extLst>
          </p:cNvPr>
          <p:cNvSpPr/>
          <p:nvPr/>
        </p:nvSpPr>
        <p:spPr>
          <a:xfrm>
            <a:off x="746758" y="3028330"/>
            <a:ext cx="9683497" cy="1455137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94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8A6EA-1E53-424F-9FC1-AE46DA7CB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Initialize a </a:t>
            </a:r>
            <a:r>
              <a:rPr lang="en-US" dirty="0">
                <a:solidFill>
                  <a:srgbClr val="50FA7B"/>
                </a:solidFill>
                <a:latin typeface="Helvetica" pitchFamily="2" charset="0"/>
              </a:rPr>
              <a:t>GitHub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repo for data analysis</a:t>
            </a:r>
          </a:p>
          <a:p>
            <a:pPr>
              <a:buClr>
                <a:srgbClr val="50FA7B"/>
              </a:buClr>
            </a:pPr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Create an </a:t>
            </a:r>
            <a:r>
              <a:rPr lang="en-US" dirty="0">
                <a:solidFill>
                  <a:srgbClr val="50FA7B"/>
                </a:solidFill>
                <a:latin typeface="Helvetica" pitchFamily="2" charset="0"/>
              </a:rPr>
              <a:t>R project 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file for new repo (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.</a:t>
            </a:r>
            <a:r>
              <a:rPr lang="en-US" dirty="0" err="1">
                <a:solidFill>
                  <a:srgbClr val="FF79C6"/>
                </a:solidFill>
                <a:latin typeface="Helvetica" pitchFamily="2" charset="0"/>
              </a:rPr>
              <a:t>Rproj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)</a:t>
            </a:r>
          </a:p>
          <a:p>
            <a:pPr>
              <a:buClr>
                <a:srgbClr val="50FA7B"/>
              </a:buClr>
            </a:pPr>
            <a:endParaRPr lang="en-US" dirty="0">
              <a:solidFill>
                <a:srgbClr val="FF79C6"/>
              </a:solidFill>
              <a:latin typeface="Helvetica" pitchFamily="2" charset="0"/>
            </a:endParaRP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START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writing code in </a:t>
            </a:r>
            <a:r>
              <a:rPr lang="en-US" dirty="0" err="1">
                <a:solidFill>
                  <a:srgbClr val="50FA7B"/>
                </a:solidFill>
                <a:latin typeface="Helvetica" pitchFamily="2" charset="0"/>
              </a:rPr>
              <a:t>Rmarkdown</a:t>
            </a:r>
            <a:endParaRPr lang="en-US" dirty="0">
              <a:solidFill>
                <a:srgbClr val="50FA7B"/>
              </a:solidFill>
              <a:latin typeface="Helvetica" pitchFamily="2" charset="0"/>
            </a:endParaRPr>
          </a:p>
          <a:p>
            <a:pPr>
              <a:buClr>
                <a:srgbClr val="50FA7B"/>
              </a:buClr>
            </a:pPr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Spend time 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upfront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creating publishable figures</a:t>
            </a:r>
          </a:p>
          <a:p>
            <a:pPr marL="0" indent="0">
              <a:buNone/>
            </a:pPr>
            <a:endParaRPr lang="en-US" dirty="0">
              <a:solidFill>
                <a:srgbClr val="F8F8F2"/>
              </a:solidFill>
            </a:endParaRPr>
          </a:p>
          <a:p>
            <a:endParaRPr lang="en-US" dirty="0">
              <a:solidFill>
                <a:srgbClr val="F8F8F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E23DB4-55CF-7B4F-8744-CD820E96D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dirty="0">
                <a:solidFill>
                  <a:srgbClr val="F8F8F2"/>
                </a:solidFill>
                <a:latin typeface="Helvetica" pitchFamily="2" charset="0"/>
              </a:rPr>
              <a:t>Best practices/recommendations</a:t>
            </a:r>
            <a:r>
              <a:rPr lang="en-US" sz="48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8065FF-B25B-4B45-BFD0-691B997457B4}"/>
              </a:ext>
            </a:extLst>
          </p:cNvPr>
          <p:cNvSpPr/>
          <p:nvPr/>
        </p:nvSpPr>
        <p:spPr>
          <a:xfrm>
            <a:off x="838198" y="1690688"/>
            <a:ext cx="10878313" cy="698944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9350F0-1C7B-094C-841C-29B03CBCB4B0}"/>
              </a:ext>
            </a:extLst>
          </p:cNvPr>
          <p:cNvSpPr/>
          <p:nvPr/>
        </p:nvSpPr>
        <p:spPr>
          <a:xfrm>
            <a:off x="838198" y="2621281"/>
            <a:ext cx="10878313" cy="698944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7B5C2-F441-FE44-A6BC-474A872E7F47}"/>
              </a:ext>
            </a:extLst>
          </p:cNvPr>
          <p:cNvSpPr/>
          <p:nvPr/>
        </p:nvSpPr>
        <p:spPr>
          <a:xfrm>
            <a:off x="838198" y="3703004"/>
            <a:ext cx="10878313" cy="698944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86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23DB4-55CF-7B4F-8744-CD820E96D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dirty="0">
                <a:solidFill>
                  <a:srgbClr val="F8F8F2"/>
                </a:solidFill>
                <a:latin typeface="Helvetica" pitchFamily="2" charset="0"/>
              </a:rPr>
              <a:t>Best practices/recommendations</a:t>
            </a:r>
            <a:r>
              <a:rPr lang="en-US" sz="48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8A6EA-1E53-424F-9FC1-AE46DA7CB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50FA7B"/>
              </a:buClr>
            </a:pP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Commit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to </a:t>
            </a:r>
            <a:r>
              <a:rPr lang="en-US" dirty="0">
                <a:solidFill>
                  <a:srgbClr val="50FA7B"/>
                </a:solidFill>
                <a:latin typeface="Helvetica" pitchFamily="2" charset="0"/>
              </a:rPr>
              <a:t>GitHub 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often while working to maintain good VC</a:t>
            </a:r>
          </a:p>
          <a:p>
            <a:pPr marL="0" indent="0">
              <a:buClr>
                <a:srgbClr val="50FA7B"/>
              </a:buClr>
              <a:buNone/>
            </a:pPr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Submit raw sequences to 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NCBI SRA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(or equivalent)</a:t>
            </a:r>
          </a:p>
          <a:p>
            <a:pPr>
              <a:buClr>
                <a:srgbClr val="50FA7B"/>
              </a:buClr>
            </a:pPr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When publishing, create a </a:t>
            </a:r>
            <a:r>
              <a:rPr lang="en-US" dirty="0" err="1">
                <a:solidFill>
                  <a:srgbClr val="50FA7B"/>
                </a:solidFill>
                <a:latin typeface="Helvetica" pitchFamily="2" charset="0"/>
              </a:rPr>
              <a:t>Zenodo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archive for </a:t>
            </a:r>
            <a:r>
              <a:rPr lang="en-US" dirty="0">
                <a:solidFill>
                  <a:srgbClr val="50FA7B"/>
                </a:solidFill>
                <a:latin typeface="Helvetica" pitchFamily="2" charset="0"/>
              </a:rPr>
              <a:t>GitHub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repo and create 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DOI</a:t>
            </a:r>
          </a:p>
          <a:p>
            <a:pPr marL="0" indent="0">
              <a:buNone/>
            </a:pPr>
            <a:endParaRPr lang="en-US" dirty="0">
              <a:solidFill>
                <a:srgbClr val="F8F8F2"/>
              </a:solidFill>
            </a:endParaRPr>
          </a:p>
          <a:p>
            <a:endParaRPr lang="en-US" dirty="0">
              <a:solidFill>
                <a:srgbClr val="F8F8F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170394-BFA8-604F-B748-D7042D8089A4}"/>
              </a:ext>
            </a:extLst>
          </p:cNvPr>
          <p:cNvSpPr/>
          <p:nvPr/>
        </p:nvSpPr>
        <p:spPr>
          <a:xfrm>
            <a:off x="838199" y="1610618"/>
            <a:ext cx="10878313" cy="698944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D6AE6A-2680-1F4E-BD38-E1ABD2859375}"/>
              </a:ext>
            </a:extLst>
          </p:cNvPr>
          <p:cNvSpPr/>
          <p:nvPr/>
        </p:nvSpPr>
        <p:spPr>
          <a:xfrm>
            <a:off x="838200" y="2726502"/>
            <a:ext cx="10878313" cy="698944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62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E84C3-9C3F-4541-802F-46E8523A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Tips 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&amp;</a:t>
            </a:r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 tricks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  <a:endParaRPr lang="en-US" sz="6600" b="1" dirty="0">
              <a:solidFill>
                <a:srgbClr val="F8F8F2"/>
              </a:solidFill>
              <a:latin typeface="Helvetica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C3FB3-6E7F-A847-8D79-3465E0CFD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Look at </a:t>
            </a:r>
            <a:r>
              <a:rPr lang="en-US" dirty="0">
                <a:solidFill>
                  <a:srgbClr val="50FA7B"/>
                </a:solidFill>
                <a:latin typeface="Helvetica" pitchFamily="2" charset="0"/>
              </a:rPr>
              <a:t>GitHub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repos/code from papers with analyses/plots you want to use</a:t>
            </a:r>
          </a:p>
          <a:p>
            <a:pPr>
              <a:lnSpc>
                <a:spcPct val="200000"/>
              </a:lnSpc>
              <a:buClr>
                <a:srgbClr val="50FA7B"/>
              </a:buClr>
            </a:pPr>
            <a:r>
              <a:rPr lang="en-US" dirty="0" err="1">
                <a:solidFill>
                  <a:srgbClr val="FF79C6"/>
                </a:solidFill>
                <a:latin typeface="Helvetica" pitchFamily="2" charset="0"/>
              </a:rPr>
              <a:t>Stackoverflow.com</a:t>
            </a:r>
            <a:endParaRPr lang="en-US" dirty="0">
              <a:solidFill>
                <a:srgbClr val="FF79C6"/>
              </a:solidFill>
              <a:latin typeface="Helvetica" pitchFamily="2" charset="0"/>
            </a:endParaRPr>
          </a:p>
          <a:p>
            <a:pPr>
              <a:lnSpc>
                <a:spcPct val="200000"/>
              </a:lnSpc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Use </a:t>
            </a:r>
            <a:r>
              <a:rPr lang="en-US" dirty="0" err="1">
                <a:solidFill>
                  <a:srgbClr val="50FA7B"/>
                </a:solidFill>
                <a:latin typeface="Helvetica" pitchFamily="2" charset="0"/>
              </a:rPr>
              <a:t>tidyverse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for data manipulation/plotting</a:t>
            </a:r>
          </a:p>
          <a:p>
            <a:pPr>
              <a:lnSpc>
                <a:spcPct val="110000"/>
              </a:lnSpc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Color palettes: </a:t>
            </a:r>
            <a:r>
              <a:rPr lang="en-US" dirty="0" err="1">
                <a:solidFill>
                  <a:srgbClr val="50FA7B"/>
                </a:solidFill>
                <a:latin typeface="Helvetica" pitchFamily="2" charset="0"/>
              </a:rPr>
              <a:t>paleteer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( </a:t>
            </a:r>
            <a:r>
              <a:rPr lang="en-US" sz="2400" dirty="0" err="1">
                <a:solidFill>
                  <a:srgbClr val="FF79C6"/>
                </a:solidFill>
                <a:latin typeface="JetBrains Mono" panose="020B0509020102050004" pitchFamily="49" charset="77"/>
              </a:rPr>
              <a:t>install.packages</a:t>
            </a:r>
            <a:r>
              <a:rPr lang="en-US" sz="2400" dirty="0">
                <a:solidFill>
                  <a:srgbClr val="FF79C6"/>
                </a:solidFill>
                <a:latin typeface="JetBrains Mono" panose="020B0509020102050004" pitchFamily="49" charset="77"/>
              </a:rPr>
              <a:t>(“</a:t>
            </a:r>
            <a:r>
              <a:rPr lang="en-US" sz="2400" dirty="0" err="1">
                <a:solidFill>
                  <a:srgbClr val="FF79C6"/>
                </a:solidFill>
                <a:latin typeface="JetBrains Mono" panose="020B0509020102050004" pitchFamily="49" charset="77"/>
              </a:rPr>
              <a:t>paletteer</a:t>
            </a:r>
            <a:r>
              <a:rPr lang="en-US" sz="2400" dirty="0">
                <a:solidFill>
                  <a:srgbClr val="FF79C6"/>
                </a:solidFill>
                <a:latin typeface="JetBrains Mono" panose="020B0509020102050004" pitchFamily="49" charset="77"/>
              </a:rPr>
              <a:t>“) </a:t>
            </a:r>
            <a:r>
              <a:rPr lang="en-US" dirty="0">
                <a:solidFill>
                  <a:srgbClr val="F8F8F2"/>
                </a:solidFill>
              </a:rPr>
              <a:t>)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; create your own with: </a:t>
            </a:r>
            <a:r>
              <a:rPr lang="en-US" sz="2400" dirty="0" err="1">
                <a:solidFill>
                  <a:srgbClr val="FF79C6"/>
                </a:solidFill>
                <a:latin typeface="JetBrains Mono" panose="020B0509020102050004" pitchFamily="49" charset="77"/>
              </a:rPr>
              <a:t>colorRampPalette</a:t>
            </a:r>
            <a:r>
              <a:rPr lang="en-US" sz="2400" dirty="0">
                <a:solidFill>
                  <a:srgbClr val="FF79C6"/>
                </a:solidFill>
                <a:latin typeface="JetBrains Mono" panose="020B0509020102050004" pitchFamily="49" charset="77"/>
              </a:rPr>
              <a:t>()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2198EC-D981-2645-A56A-559F525ACDAE}"/>
              </a:ext>
            </a:extLst>
          </p:cNvPr>
          <p:cNvSpPr/>
          <p:nvPr/>
        </p:nvSpPr>
        <p:spPr>
          <a:xfrm>
            <a:off x="838199" y="1527890"/>
            <a:ext cx="10878313" cy="1467040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B8E78B-4E58-A94A-8F3B-11200F9539DF}"/>
              </a:ext>
            </a:extLst>
          </p:cNvPr>
          <p:cNvSpPr/>
          <p:nvPr/>
        </p:nvSpPr>
        <p:spPr>
          <a:xfrm>
            <a:off x="838200" y="2629583"/>
            <a:ext cx="10878313" cy="1325563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86D2C-9E76-4D41-93C4-71D82A9194A3}"/>
              </a:ext>
            </a:extLst>
          </p:cNvPr>
          <p:cNvSpPr/>
          <p:nvPr/>
        </p:nvSpPr>
        <p:spPr>
          <a:xfrm>
            <a:off x="838198" y="3429000"/>
            <a:ext cx="10878313" cy="1106424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84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A8A67-A58B-C447-B4C9-44FE81E3C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Goals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08B6D6-F333-A746-898E-898B11A52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We want:</a:t>
            </a:r>
          </a:p>
          <a:p>
            <a:pPr lvl="1">
              <a:lnSpc>
                <a:spcPct val="100000"/>
              </a:lnSpc>
              <a:buClr>
                <a:srgbClr val="50FA7B"/>
              </a:buClr>
            </a:pPr>
            <a:r>
              <a:rPr lang="en-US" sz="2800" dirty="0">
                <a:solidFill>
                  <a:srgbClr val="F8F8F2"/>
                </a:solidFill>
                <a:latin typeface="Helvetica" pitchFamily="2" charset="0"/>
              </a:rPr>
              <a:t>to work on our code in a way that is </a:t>
            </a:r>
            <a:r>
              <a:rPr lang="en-US" sz="2800" dirty="0">
                <a:solidFill>
                  <a:srgbClr val="FF79C6"/>
                </a:solidFill>
                <a:latin typeface="Helvetica" pitchFamily="2" charset="0"/>
              </a:rPr>
              <a:t>version controlled </a:t>
            </a:r>
            <a:r>
              <a:rPr lang="en-US" sz="2800" dirty="0">
                <a:solidFill>
                  <a:srgbClr val="F8F8F2"/>
                </a:solidFill>
                <a:latin typeface="Helvetica" pitchFamily="2" charset="0"/>
              </a:rPr>
              <a:t>and easily </a:t>
            </a:r>
            <a:r>
              <a:rPr lang="en-US" sz="2800" dirty="0">
                <a:solidFill>
                  <a:srgbClr val="FF79C6"/>
                </a:solidFill>
                <a:latin typeface="Helvetica" pitchFamily="2" charset="0"/>
              </a:rPr>
              <a:t>communicable</a:t>
            </a:r>
          </a:p>
          <a:p>
            <a:pPr lvl="1">
              <a:lnSpc>
                <a:spcPct val="100000"/>
              </a:lnSpc>
              <a:buClr>
                <a:srgbClr val="50FA7B"/>
              </a:buClr>
            </a:pPr>
            <a:endParaRPr lang="en-US" sz="2800" dirty="0">
              <a:solidFill>
                <a:srgbClr val="FF79C6"/>
              </a:solidFill>
              <a:latin typeface="Helvetica" pitchFamily="2" charset="0"/>
            </a:endParaRPr>
          </a:p>
          <a:p>
            <a:pPr lvl="1">
              <a:lnSpc>
                <a:spcPct val="100000"/>
              </a:lnSpc>
              <a:buClr>
                <a:srgbClr val="50FA7B"/>
              </a:buClr>
            </a:pPr>
            <a:r>
              <a:rPr lang="en-US" sz="2800" dirty="0">
                <a:solidFill>
                  <a:srgbClr val="F8F8F2"/>
                </a:solidFill>
                <a:latin typeface="Helvetica" pitchFamily="2" charset="0"/>
              </a:rPr>
              <a:t>an effective way to share </a:t>
            </a:r>
            <a:r>
              <a:rPr lang="en-US" sz="2800" dirty="0">
                <a:solidFill>
                  <a:srgbClr val="FF79C6"/>
                </a:solidFill>
                <a:latin typeface="Helvetica" pitchFamily="2" charset="0"/>
              </a:rPr>
              <a:t>data </a:t>
            </a:r>
            <a:r>
              <a:rPr lang="en-US" sz="2800" dirty="0">
                <a:solidFill>
                  <a:srgbClr val="F8F8F2"/>
                </a:solidFill>
                <a:latin typeface="Helvetica" pitchFamily="2" charset="0"/>
              </a:rPr>
              <a:t>and </a:t>
            </a:r>
            <a:r>
              <a:rPr lang="en-US" sz="2800" dirty="0">
                <a:solidFill>
                  <a:srgbClr val="FF79C6"/>
                </a:solidFill>
                <a:latin typeface="Helvetica" pitchFamily="2" charset="0"/>
              </a:rPr>
              <a:t>code</a:t>
            </a:r>
          </a:p>
          <a:p>
            <a:pPr lvl="1">
              <a:lnSpc>
                <a:spcPct val="100000"/>
              </a:lnSpc>
              <a:buClr>
                <a:srgbClr val="50FA7B"/>
              </a:buClr>
            </a:pPr>
            <a:endParaRPr lang="en-US" sz="2800" dirty="0">
              <a:solidFill>
                <a:srgbClr val="FF79C6"/>
              </a:solidFill>
              <a:latin typeface="Helvetica" pitchFamily="2" charset="0"/>
            </a:endParaRPr>
          </a:p>
          <a:p>
            <a:pPr lvl="1">
              <a:lnSpc>
                <a:spcPct val="100000"/>
              </a:lnSpc>
              <a:buClr>
                <a:srgbClr val="50FA7B"/>
              </a:buClr>
            </a:pPr>
            <a:r>
              <a:rPr lang="en-US" sz="2800" dirty="0">
                <a:solidFill>
                  <a:srgbClr val="F8F8F2"/>
                </a:solidFill>
                <a:latin typeface="Helvetica" pitchFamily="2" charset="0"/>
              </a:rPr>
              <a:t>make our code easily </a:t>
            </a:r>
            <a:r>
              <a:rPr lang="en-US" sz="2800" dirty="0">
                <a:solidFill>
                  <a:srgbClr val="FF79C6"/>
                </a:solidFill>
                <a:latin typeface="Helvetica" pitchFamily="2" charset="0"/>
              </a:rPr>
              <a:t>reproducible</a:t>
            </a:r>
          </a:p>
          <a:p>
            <a:pPr lvl="1">
              <a:lnSpc>
                <a:spcPct val="100000"/>
              </a:lnSpc>
              <a:buClr>
                <a:srgbClr val="50FA7B"/>
              </a:buClr>
            </a:pPr>
            <a:endParaRPr lang="en-US" sz="2800" dirty="0">
              <a:solidFill>
                <a:srgbClr val="FF79C6"/>
              </a:solidFill>
              <a:latin typeface="Helvetica" pitchFamily="2" charset="0"/>
            </a:endParaRPr>
          </a:p>
          <a:p>
            <a:pPr lvl="1">
              <a:lnSpc>
                <a:spcPct val="100000"/>
              </a:lnSpc>
              <a:buClr>
                <a:srgbClr val="50FA7B"/>
              </a:buClr>
            </a:pPr>
            <a:r>
              <a:rPr lang="en-US" sz="2800" dirty="0">
                <a:solidFill>
                  <a:srgbClr val="F8F8F2"/>
                </a:solidFill>
                <a:latin typeface="Helvetica" pitchFamily="2" charset="0"/>
              </a:rPr>
              <a:t>to </a:t>
            </a:r>
            <a:r>
              <a:rPr lang="en-US" sz="2800" dirty="0">
                <a:solidFill>
                  <a:srgbClr val="FF79C6"/>
                </a:solidFill>
                <a:latin typeface="Helvetica" pitchFamily="2" charset="0"/>
              </a:rPr>
              <a:t>archive</a:t>
            </a:r>
            <a:r>
              <a:rPr lang="en-US" sz="2800" dirty="0">
                <a:solidFill>
                  <a:srgbClr val="F8F8F2"/>
                </a:solidFill>
                <a:latin typeface="Helvetica" pitchFamily="2" charset="0"/>
              </a:rPr>
              <a:t> our data and code so that it is always </a:t>
            </a:r>
            <a:r>
              <a:rPr lang="en-US" sz="2800" dirty="0">
                <a:solidFill>
                  <a:srgbClr val="FF79C6"/>
                </a:solidFill>
                <a:latin typeface="Helvetica" pitchFamily="2" charset="0"/>
              </a:rPr>
              <a:t>accessible</a:t>
            </a:r>
            <a:r>
              <a:rPr lang="en-US" sz="2800" dirty="0">
                <a:solidFill>
                  <a:srgbClr val="F8F8F2"/>
                </a:solidFill>
                <a:latin typeface="Helvetica" pitchFamily="2" charset="0"/>
              </a:rPr>
              <a:t> and </a:t>
            </a:r>
            <a:r>
              <a:rPr lang="en-US" sz="2800" dirty="0">
                <a:solidFill>
                  <a:srgbClr val="FF79C6"/>
                </a:solidFill>
                <a:latin typeface="Helvetica" pitchFamily="2" charset="0"/>
              </a:rPr>
              <a:t>citable</a:t>
            </a:r>
            <a:endParaRPr lang="en-US" sz="2800" dirty="0">
              <a:solidFill>
                <a:srgbClr val="F8F8F2"/>
              </a:solidFill>
              <a:latin typeface="Helvetica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8D5D08-6CC2-5546-8EDE-B5173B77A0F7}"/>
              </a:ext>
            </a:extLst>
          </p:cNvPr>
          <p:cNvSpPr/>
          <p:nvPr/>
        </p:nvSpPr>
        <p:spPr>
          <a:xfrm>
            <a:off x="974598" y="2227720"/>
            <a:ext cx="9986010" cy="1201280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68A2B4-6031-1946-8348-85CAB30AE77D}"/>
              </a:ext>
            </a:extLst>
          </p:cNvPr>
          <p:cNvSpPr/>
          <p:nvPr/>
        </p:nvSpPr>
        <p:spPr>
          <a:xfrm>
            <a:off x="974598" y="3429000"/>
            <a:ext cx="9986010" cy="1201280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79E762-D3D4-2B47-BB93-138E90343411}"/>
              </a:ext>
            </a:extLst>
          </p:cNvPr>
          <p:cNvSpPr/>
          <p:nvPr/>
        </p:nvSpPr>
        <p:spPr>
          <a:xfrm>
            <a:off x="1102995" y="4341811"/>
            <a:ext cx="9986010" cy="1201280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319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23DB4-55CF-7B4F-8744-CD820E96D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Tips 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&amp;</a:t>
            </a:r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 tricks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  <a:endParaRPr lang="en-US" sz="6600" b="1" dirty="0">
              <a:solidFill>
                <a:srgbClr val="50FA7B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8A6EA-1E53-424F-9FC1-AE46DA7CB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95299" cy="466725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Use 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dark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themes in 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Terminal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, 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Atom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, </a:t>
            </a:r>
            <a:r>
              <a:rPr lang="en-US" dirty="0" err="1">
                <a:solidFill>
                  <a:srgbClr val="FF79C6"/>
                </a:solidFill>
                <a:latin typeface="Helvetica" pitchFamily="2" charset="0"/>
              </a:rPr>
              <a:t>Rstudio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, etc. to reduce eye strain/fatigue (I like 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Dracula 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or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 SMYCK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)</a:t>
            </a:r>
          </a:p>
          <a:p>
            <a:pPr>
              <a:lnSpc>
                <a:spcPct val="120000"/>
              </a:lnSpc>
              <a:buClr>
                <a:srgbClr val="50FA7B"/>
              </a:buClr>
            </a:pPr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pPr>
              <a:lnSpc>
                <a:spcPct val="110000"/>
              </a:lnSpc>
              <a:buClr>
                <a:srgbClr val="50FA7B"/>
              </a:buClr>
              <a:buSzPct val="120000"/>
            </a:pPr>
            <a:r>
              <a:rPr lang="en-US" dirty="0">
                <a:solidFill>
                  <a:srgbClr val="F8F8F2"/>
                </a:solidFill>
                <a:latin typeface="JetBrains Mono" panose="020B0509020102050004" pitchFamily="49" charset="77"/>
              </a:rPr>
              <a:t>Change font to help with readability</a:t>
            </a:r>
          </a:p>
          <a:p>
            <a:pPr marL="0" indent="0">
              <a:lnSpc>
                <a:spcPct val="110000"/>
              </a:lnSpc>
              <a:buClr>
                <a:srgbClr val="50FA7B"/>
              </a:buClr>
              <a:buSzPct val="120000"/>
              <a:buNone/>
            </a:pPr>
            <a:r>
              <a:rPr lang="en-US" dirty="0">
                <a:solidFill>
                  <a:srgbClr val="F8F8F2"/>
                </a:solidFill>
                <a:latin typeface="JetBrains Mono" panose="020B0509020102050004" pitchFamily="49" charset="77"/>
              </a:rPr>
              <a:t> (I prefer </a:t>
            </a:r>
            <a:r>
              <a:rPr lang="en-US" dirty="0">
                <a:solidFill>
                  <a:srgbClr val="FF79C6"/>
                </a:solidFill>
                <a:latin typeface="JetBrains Mono" panose="020B0509020102050004" pitchFamily="49" charset="77"/>
              </a:rPr>
              <a:t>JetBrains Mono</a:t>
            </a:r>
            <a:r>
              <a:rPr lang="en-US" dirty="0">
                <a:solidFill>
                  <a:srgbClr val="F8F8F2"/>
                </a:solidFill>
                <a:latin typeface="JetBrains Mono" panose="020B0509020102050004" pitchFamily="49" charset="77"/>
              </a:rPr>
              <a:t>)</a:t>
            </a:r>
          </a:p>
          <a:p>
            <a:pPr>
              <a:buClr>
                <a:srgbClr val="50FA7B"/>
              </a:buClr>
            </a:pPr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Keep everything 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CONSISTENT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and 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UNIQUE</a:t>
            </a:r>
          </a:p>
          <a:p>
            <a:pPr lvl="1"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No variables with the same name over and over (i.e. </a:t>
            </a:r>
            <a:r>
              <a:rPr lang="en-US" dirty="0">
                <a:solidFill>
                  <a:srgbClr val="F8F8F2"/>
                </a:solidFill>
                <a:latin typeface="JetBrains Mono" panose="020B0509020102050004" pitchFamily="49" charset="77"/>
              </a:rPr>
              <a:t>df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, </a:t>
            </a:r>
            <a:r>
              <a:rPr lang="en-US" dirty="0">
                <a:solidFill>
                  <a:srgbClr val="F8F8F2"/>
                </a:solidFill>
                <a:latin typeface="JetBrains Mono" panose="020B0509020102050004" pitchFamily="49" charset="77"/>
              </a:rPr>
              <a:t>plot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)</a:t>
            </a:r>
          </a:p>
          <a:p>
            <a:endParaRPr lang="en-US" dirty="0">
              <a:solidFill>
                <a:srgbClr val="F8F8F2"/>
              </a:solidFill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7DF7025A-7377-1C49-8144-C64706CC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7216" y="2316022"/>
            <a:ext cx="953168" cy="9531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67D951-611B-8B47-BCC3-2EF634C7D377}"/>
              </a:ext>
            </a:extLst>
          </p:cNvPr>
          <p:cNvSpPr/>
          <p:nvPr/>
        </p:nvSpPr>
        <p:spPr>
          <a:xfrm>
            <a:off x="475487" y="1690688"/>
            <a:ext cx="11545825" cy="1578502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11C2D3-BA5C-354D-99B9-15DBF2CE605C}"/>
              </a:ext>
            </a:extLst>
          </p:cNvPr>
          <p:cNvSpPr/>
          <p:nvPr/>
        </p:nvSpPr>
        <p:spPr>
          <a:xfrm>
            <a:off x="402335" y="3700272"/>
            <a:ext cx="10878313" cy="1467040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681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23DB4-55CF-7B4F-8744-CD820E96D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Tips 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&amp;</a:t>
            </a:r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 tricks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  <a:endParaRPr lang="en-US" sz="6600" b="1" dirty="0">
              <a:solidFill>
                <a:srgbClr val="50FA7B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8A6EA-1E53-424F-9FC1-AE46DA7CB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95299" cy="4667250"/>
          </a:xfrm>
        </p:spPr>
        <p:txBody>
          <a:bodyPr>
            <a:normAutofit/>
          </a:bodyPr>
          <a:lstStyle/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I use </a:t>
            </a:r>
            <a:r>
              <a:rPr lang="en-US" dirty="0" err="1">
                <a:solidFill>
                  <a:srgbClr val="FF79C6"/>
                </a:solidFill>
                <a:latin typeface="Helvetica" pitchFamily="2" charset="0"/>
              </a:rPr>
              <a:t>caterpillarCase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 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for variables and objects</a:t>
            </a:r>
          </a:p>
          <a:p>
            <a:pPr lvl="1">
              <a:buClr>
                <a:srgbClr val="50FA7B"/>
              </a:buClr>
            </a:pPr>
            <a:r>
              <a:rPr lang="en-US" sz="2000" dirty="0" err="1">
                <a:solidFill>
                  <a:srgbClr val="F8F8F2"/>
                </a:solidFill>
                <a:latin typeface="JetBrains Mono" panose="020B0509020102050004" pitchFamily="49" charset="77"/>
              </a:rPr>
              <a:t>thisMakesItEasierToRead</a:t>
            </a:r>
            <a:r>
              <a:rPr lang="en-US" dirty="0">
                <a:solidFill>
                  <a:srgbClr val="F8F8F2"/>
                </a:solidFill>
              </a:rPr>
              <a:t> (for me)</a:t>
            </a:r>
          </a:p>
          <a:p>
            <a:pPr lvl="1">
              <a:buClr>
                <a:srgbClr val="50FA7B"/>
              </a:buClr>
            </a:pPr>
            <a:r>
              <a:rPr lang="en-US" sz="2000" dirty="0">
                <a:solidFill>
                  <a:srgbClr val="F8F8F2"/>
                </a:solidFill>
                <a:latin typeface="JetBrains Mono" panose="020B0509020102050004" pitchFamily="49" charset="77"/>
              </a:rPr>
              <a:t>I_prefer_it_over_all_these_god_damn_underscores-or-fucking-hyphens</a:t>
            </a:r>
          </a:p>
          <a:p>
            <a:pPr>
              <a:buClr>
                <a:srgbClr val="50FA7B"/>
              </a:buClr>
            </a:pPr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Keep variables and objects 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short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when possible</a:t>
            </a:r>
          </a:p>
          <a:p>
            <a:pPr lvl="1">
              <a:buClr>
                <a:srgbClr val="50FA7B"/>
              </a:buClr>
            </a:pPr>
            <a:r>
              <a:rPr lang="en-US" sz="2000" dirty="0" err="1">
                <a:solidFill>
                  <a:srgbClr val="F8F8F2"/>
                </a:solidFill>
                <a:latin typeface="JetBrains Mono" panose="020B0509020102050004" pitchFamily="49" charset="77"/>
              </a:rPr>
              <a:t>northwestGulfOfMexicoRovOnlyCoralSpecies</a:t>
            </a:r>
            <a:r>
              <a:rPr lang="en-US" sz="2000" dirty="0">
                <a:solidFill>
                  <a:srgbClr val="F8F8F2"/>
                </a:solidFill>
                <a:latin typeface="JetBrains Mono" panose="020B0509020102050004" pitchFamily="49" charset="77"/>
              </a:rPr>
              <a:t> = </a:t>
            </a:r>
            <a:r>
              <a:rPr lang="en-US" sz="2000" dirty="0" err="1">
                <a:solidFill>
                  <a:srgbClr val="F8F8F2"/>
                </a:solidFill>
                <a:latin typeface="JetBrains Mono" panose="020B0509020102050004" pitchFamily="49" charset="77"/>
              </a:rPr>
              <a:t>read.csv</a:t>
            </a:r>
            <a:r>
              <a:rPr lang="en-US" sz="2000" dirty="0">
                <a:solidFill>
                  <a:srgbClr val="F8F8F2"/>
                </a:solidFill>
                <a:latin typeface="JetBrains Mono" panose="020B0509020102050004" pitchFamily="49" charset="77"/>
              </a:rPr>
              <a:t>(</a:t>
            </a:r>
            <a:r>
              <a:rPr lang="en-US" sz="2000" dirty="0" err="1">
                <a:solidFill>
                  <a:srgbClr val="F8F8F2"/>
                </a:solidFill>
                <a:latin typeface="JetBrains Mono" panose="020B0509020102050004" pitchFamily="49" charset="77"/>
              </a:rPr>
              <a:t>nwgomCoral.csv</a:t>
            </a:r>
            <a:r>
              <a:rPr lang="en-US" sz="2000" dirty="0">
                <a:solidFill>
                  <a:srgbClr val="F8F8F2"/>
                </a:solidFill>
                <a:latin typeface="JetBrains Mono" panose="020B0509020102050004" pitchFamily="49" charset="77"/>
              </a:rPr>
              <a:t>) </a:t>
            </a:r>
          </a:p>
          <a:p>
            <a:pPr lvl="1">
              <a:buClr>
                <a:srgbClr val="50FA7B"/>
              </a:buClr>
            </a:pPr>
            <a:r>
              <a:rPr lang="en-US" sz="2000" dirty="0" err="1">
                <a:solidFill>
                  <a:srgbClr val="F8F8F2"/>
                </a:solidFill>
                <a:latin typeface="JetBrains Mono" panose="020B0509020102050004" pitchFamily="49" charset="77"/>
              </a:rPr>
              <a:t>nwgomCoral</a:t>
            </a:r>
            <a:r>
              <a:rPr lang="en-US" sz="2000" dirty="0">
                <a:solidFill>
                  <a:srgbClr val="F8F8F2"/>
                </a:solidFill>
                <a:latin typeface="JetBrains Mono" panose="020B0509020102050004" pitchFamily="49" charset="77"/>
              </a:rPr>
              <a:t> = </a:t>
            </a:r>
            <a:r>
              <a:rPr lang="en-US" sz="2000" dirty="0" err="1">
                <a:solidFill>
                  <a:srgbClr val="F8F8F2"/>
                </a:solidFill>
                <a:latin typeface="JetBrains Mono" panose="020B0509020102050004" pitchFamily="49" charset="77"/>
              </a:rPr>
              <a:t>read.csv</a:t>
            </a:r>
            <a:r>
              <a:rPr lang="en-US" sz="2000" dirty="0">
                <a:solidFill>
                  <a:srgbClr val="F8F8F2"/>
                </a:solidFill>
                <a:latin typeface="JetBrains Mono" panose="020B0509020102050004" pitchFamily="49" charset="77"/>
              </a:rPr>
              <a:t>(</a:t>
            </a:r>
            <a:r>
              <a:rPr lang="en-US" sz="2000" dirty="0" err="1">
                <a:solidFill>
                  <a:srgbClr val="F8F8F2"/>
                </a:solidFill>
                <a:latin typeface="JetBrains Mono" panose="020B0509020102050004" pitchFamily="49" charset="77"/>
              </a:rPr>
              <a:t>nwgomCoral.csv</a:t>
            </a:r>
            <a:r>
              <a:rPr lang="en-US" sz="2000" dirty="0">
                <a:solidFill>
                  <a:srgbClr val="F8F8F2"/>
                </a:solidFill>
                <a:latin typeface="JetBrains Mono" panose="020B0509020102050004" pitchFamily="49" charset="77"/>
              </a:rPr>
              <a:t>) </a:t>
            </a:r>
          </a:p>
          <a:p>
            <a:pPr>
              <a:buClr>
                <a:srgbClr val="50FA7B"/>
              </a:buClr>
            </a:pPr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I keep spaces in my code when allowed/optional (e.g. </a:t>
            </a:r>
            <a:r>
              <a:rPr lang="en-US" dirty="0">
                <a:solidFill>
                  <a:srgbClr val="50FA7B"/>
                </a:solidFill>
                <a:latin typeface="Helvetica" pitchFamily="2" charset="0"/>
              </a:rPr>
              <a:t>R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)</a:t>
            </a:r>
          </a:p>
          <a:p>
            <a:pPr lvl="1">
              <a:buClr>
                <a:srgbClr val="50FA7B"/>
              </a:buClr>
            </a:pPr>
            <a:r>
              <a:rPr lang="en-US" sz="2000" dirty="0">
                <a:solidFill>
                  <a:srgbClr val="F8F8F2"/>
                </a:solidFill>
                <a:latin typeface="JetBrains Mono" panose="020B0509020102050004" pitchFamily="49" charset="77"/>
              </a:rPr>
              <a:t>This = much(easier = “on the eyes”, in my opinion)</a:t>
            </a:r>
          </a:p>
          <a:p>
            <a:pPr lvl="1">
              <a:buClr>
                <a:srgbClr val="50FA7B"/>
              </a:buClr>
            </a:pPr>
            <a:r>
              <a:rPr lang="en-US" sz="2000" dirty="0">
                <a:solidFill>
                  <a:srgbClr val="F8F8F2"/>
                </a:solidFill>
                <a:latin typeface="JetBrains Mono" panose="020B0509020102050004" pitchFamily="49" charset="77"/>
              </a:rPr>
              <a:t>This=becomes(very=“tedious”,</a:t>
            </a:r>
            <a:r>
              <a:rPr lang="en-US" sz="2000" dirty="0" err="1">
                <a:solidFill>
                  <a:srgbClr val="F8F8F2"/>
                </a:solidFill>
                <a:latin typeface="JetBrains Mono" panose="020B0509020102050004" pitchFamily="49" charset="77"/>
              </a:rPr>
              <a:t>to,read,over</a:t>
            </a:r>
            <a:r>
              <a:rPr lang="en-US" sz="2000" dirty="0">
                <a:solidFill>
                  <a:srgbClr val="F8F8F2"/>
                </a:solidFill>
                <a:latin typeface="JetBrains Mono" panose="020B0509020102050004" pitchFamily="49" charset="77"/>
              </a:rPr>
              <a:t>=time)</a:t>
            </a:r>
          </a:p>
          <a:p>
            <a:pPr lvl="1">
              <a:buClr>
                <a:srgbClr val="50FA7B"/>
              </a:buClr>
            </a:pPr>
            <a:endParaRPr lang="en-US" dirty="0">
              <a:solidFill>
                <a:srgbClr val="F8F8F2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8F8F2"/>
              </a:solidFill>
            </a:endParaRPr>
          </a:p>
          <a:p>
            <a:endParaRPr lang="en-US" dirty="0">
              <a:solidFill>
                <a:srgbClr val="F8F8F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8ABB10-151C-E347-A337-373FE85CA856}"/>
              </a:ext>
            </a:extLst>
          </p:cNvPr>
          <p:cNvSpPr/>
          <p:nvPr/>
        </p:nvSpPr>
        <p:spPr>
          <a:xfrm>
            <a:off x="838197" y="1790955"/>
            <a:ext cx="10878313" cy="1467040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7F86A2-ADD9-3B4F-9593-D841867545B8}"/>
              </a:ext>
            </a:extLst>
          </p:cNvPr>
          <p:cNvSpPr/>
          <p:nvPr/>
        </p:nvSpPr>
        <p:spPr>
          <a:xfrm>
            <a:off x="838197" y="3358261"/>
            <a:ext cx="10878313" cy="1467040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18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23DB4-55CF-7B4F-8744-CD820E96D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There is not one right way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8A6EA-1E53-424F-9FC1-AE46DA7CB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95299" cy="4667250"/>
          </a:xfrm>
        </p:spPr>
        <p:txBody>
          <a:bodyPr>
            <a:normAutofit/>
          </a:bodyPr>
          <a:lstStyle/>
          <a:p>
            <a:pPr lvl="1">
              <a:buClr>
                <a:srgbClr val="50FA7B"/>
              </a:buClr>
            </a:pPr>
            <a:endParaRPr lang="en-US" dirty="0">
              <a:solidFill>
                <a:srgbClr val="F8F8F2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8F8F2"/>
              </a:solidFill>
            </a:endParaRPr>
          </a:p>
          <a:p>
            <a:endParaRPr lang="en-US" dirty="0">
              <a:solidFill>
                <a:srgbClr val="F8F8F2"/>
              </a:solidFill>
            </a:endParaRPr>
          </a:p>
        </p:txBody>
      </p:sp>
      <p:pic>
        <p:nvPicPr>
          <p:cNvPr id="6" name="Picture 5" descr="A person sitting on a table&#10;&#10;Description automatically generated">
            <a:extLst>
              <a:ext uri="{FF2B5EF4-FFF2-40B4-BE49-F238E27FC236}">
                <a16:creationId xmlns:a16="http://schemas.microsoft.com/office/drawing/2014/main" id="{C5CF57A3-172E-C240-B0AC-DDF283AD0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432" y="3429000"/>
            <a:ext cx="6221985" cy="29243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C2F5B2-67E0-E747-B753-3D01FA2FCEAC}"/>
              </a:ext>
            </a:extLst>
          </p:cNvPr>
          <p:cNvSpPr txBox="1"/>
          <p:nvPr/>
        </p:nvSpPr>
        <p:spPr>
          <a:xfrm>
            <a:off x="905036" y="1560576"/>
            <a:ext cx="480082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8F8F2"/>
                </a:solidFill>
                <a:latin typeface="Helvetica" pitchFamily="2" charset="0"/>
              </a:rPr>
              <a:t>This is typically how </a:t>
            </a:r>
            <a:r>
              <a:rPr lang="en-US" sz="2200" i="1" dirty="0">
                <a:solidFill>
                  <a:srgbClr val="FF79C6"/>
                </a:solidFill>
                <a:latin typeface="Helvetica" pitchFamily="2" charset="0"/>
              </a:rPr>
              <a:t>I</a:t>
            </a:r>
            <a:r>
              <a:rPr lang="en-US" sz="2200" dirty="0">
                <a:solidFill>
                  <a:srgbClr val="F8F8F2"/>
                </a:solidFill>
                <a:latin typeface="Helvetica" pitchFamily="2" charset="0"/>
              </a:rPr>
              <a:t> do things. </a:t>
            </a:r>
          </a:p>
          <a:p>
            <a:endParaRPr lang="en-US" sz="2200" dirty="0">
              <a:solidFill>
                <a:srgbClr val="F8F8F2"/>
              </a:solidFill>
              <a:latin typeface="Helvetica" pitchFamily="2" charset="0"/>
            </a:endParaRPr>
          </a:p>
          <a:p>
            <a:r>
              <a:rPr lang="en-US" sz="2200" dirty="0">
                <a:solidFill>
                  <a:srgbClr val="F8F8F2"/>
                </a:solidFill>
                <a:latin typeface="Helvetica" pitchFamily="2" charset="0"/>
              </a:rPr>
              <a:t>I have found that this workflow works </a:t>
            </a:r>
            <a:r>
              <a:rPr lang="en-US" sz="2200" i="1" dirty="0">
                <a:solidFill>
                  <a:srgbClr val="FF79C6"/>
                </a:solidFill>
                <a:latin typeface="Helvetica" pitchFamily="2" charset="0"/>
              </a:rPr>
              <a:t>well</a:t>
            </a:r>
            <a:r>
              <a:rPr lang="en-US" sz="2200" dirty="0">
                <a:solidFill>
                  <a:srgbClr val="F8F8F2"/>
                </a:solidFill>
                <a:latin typeface="Helvetica" pitchFamily="2" charset="0"/>
              </a:rPr>
              <a:t> for </a:t>
            </a:r>
            <a:r>
              <a:rPr lang="en-US" sz="2200" i="1" dirty="0">
                <a:solidFill>
                  <a:srgbClr val="FF79C6"/>
                </a:solidFill>
                <a:latin typeface="Helvetica" pitchFamily="2" charset="0"/>
              </a:rPr>
              <a:t>me</a:t>
            </a:r>
            <a:r>
              <a:rPr lang="en-US" sz="2200" dirty="0">
                <a:solidFill>
                  <a:srgbClr val="F8F8F2"/>
                </a:solidFill>
                <a:latin typeface="Helvetica" pitchFamily="2" charset="0"/>
              </a:rPr>
              <a:t>.</a:t>
            </a:r>
          </a:p>
          <a:p>
            <a:endParaRPr lang="en-US" sz="2200" dirty="0">
              <a:solidFill>
                <a:srgbClr val="F8F8F2"/>
              </a:solidFill>
              <a:latin typeface="Helvetica" pitchFamily="2" charset="0"/>
            </a:endParaRPr>
          </a:p>
          <a:p>
            <a:r>
              <a:rPr lang="en-US" sz="2200" dirty="0">
                <a:solidFill>
                  <a:srgbClr val="F8F8F2"/>
                </a:solidFill>
                <a:latin typeface="Helvetica" pitchFamily="2" charset="0"/>
              </a:rPr>
              <a:t>Ultimately, these are guidelines to help introduce ways to work effectively and commit to </a:t>
            </a:r>
            <a:r>
              <a:rPr lang="en-US" sz="2200" dirty="0">
                <a:solidFill>
                  <a:srgbClr val="FF79C6"/>
                </a:solidFill>
                <a:latin typeface="Helvetica" pitchFamily="2" charset="0"/>
              </a:rPr>
              <a:t>open science</a:t>
            </a:r>
            <a:r>
              <a:rPr lang="en-US" sz="2200" dirty="0">
                <a:solidFill>
                  <a:srgbClr val="F8F8F2"/>
                </a:solidFill>
                <a:latin typeface="Helvetica" pitchFamily="2" charset="0"/>
              </a:rPr>
              <a:t>.</a:t>
            </a:r>
          </a:p>
          <a:p>
            <a:endParaRPr lang="en-US" sz="2200" dirty="0">
              <a:solidFill>
                <a:srgbClr val="F8F8F2"/>
              </a:solidFill>
              <a:latin typeface="Helvetica" pitchFamily="2" charset="0"/>
            </a:endParaRPr>
          </a:p>
          <a:p>
            <a:r>
              <a:rPr lang="en-US" sz="2200" dirty="0">
                <a:solidFill>
                  <a:srgbClr val="F8F8F2"/>
                </a:solidFill>
                <a:latin typeface="Helvetica" pitchFamily="2" charset="0"/>
              </a:rPr>
              <a:t>Take these ideas and implement a system that </a:t>
            </a:r>
            <a:r>
              <a:rPr lang="en-US" sz="2200">
                <a:solidFill>
                  <a:srgbClr val="F8F8F2"/>
                </a:solidFill>
                <a:latin typeface="Helvetica" pitchFamily="2" charset="0"/>
              </a:rPr>
              <a:t>works </a:t>
            </a:r>
            <a:r>
              <a:rPr lang="en-US" sz="2200" i="1">
                <a:solidFill>
                  <a:srgbClr val="FF79C6"/>
                </a:solidFill>
                <a:latin typeface="Helvetica" pitchFamily="2" charset="0"/>
              </a:rPr>
              <a:t>well  </a:t>
            </a:r>
            <a:r>
              <a:rPr lang="en-US" sz="2200">
                <a:solidFill>
                  <a:srgbClr val="F8F8F2"/>
                </a:solidFill>
                <a:latin typeface="Helvetica" pitchFamily="2" charset="0"/>
              </a:rPr>
              <a:t>for </a:t>
            </a:r>
            <a:r>
              <a:rPr lang="en-US" sz="2200" i="1" dirty="0">
                <a:solidFill>
                  <a:srgbClr val="FF79C6"/>
                </a:solidFill>
                <a:latin typeface="Helvetica" pitchFamily="2" charset="0"/>
              </a:rPr>
              <a:t>you</a:t>
            </a:r>
            <a:r>
              <a:rPr lang="en-US" sz="2200" dirty="0">
                <a:solidFill>
                  <a:srgbClr val="F8F8F2"/>
                </a:solidFill>
                <a:latin typeface="Helvetica" pitchFamily="2" charset="0"/>
              </a:rPr>
              <a:t>.</a:t>
            </a:r>
          </a:p>
          <a:p>
            <a:endParaRPr lang="en-US" sz="2200" dirty="0">
              <a:solidFill>
                <a:srgbClr val="F8F8F2"/>
              </a:solidFill>
              <a:latin typeface="Helvetica" pitchFamily="2" charset="0"/>
            </a:endParaRPr>
          </a:p>
          <a:p>
            <a:r>
              <a:rPr lang="en-US" sz="2200" i="1" dirty="0">
                <a:solidFill>
                  <a:srgbClr val="50FA7B"/>
                </a:solidFill>
                <a:latin typeface="Helvetica" pitchFamily="2" charset="0"/>
              </a:rPr>
              <a:t>Freak what </a:t>
            </a:r>
            <a:r>
              <a:rPr lang="en-US" sz="2200" i="1" dirty="0">
                <a:solidFill>
                  <a:srgbClr val="FF79C6"/>
                </a:solidFill>
                <a:latin typeface="Helvetica" pitchFamily="2" charset="0"/>
              </a:rPr>
              <a:t>you</a:t>
            </a:r>
            <a:r>
              <a:rPr lang="en-US" sz="2200" i="1" dirty="0">
                <a:solidFill>
                  <a:srgbClr val="50FA7B"/>
                </a:solidFill>
                <a:latin typeface="Helvetica" pitchFamily="2" charset="0"/>
              </a:rPr>
              <a:t> feel</a:t>
            </a:r>
            <a:r>
              <a:rPr lang="en-US" sz="2200" dirty="0">
                <a:solidFill>
                  <a:srgbClr val="F8F8F2"/>
                </a:solidFill>
                <a:latin typeface="Helvetica" pitchFamily="2" charset="0"/>
              </a:rPr>
              <a:t>.</a:t>
            </a:r>
          </a:p>
          <a:p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endParaRPr lang="en-US" dirty="0">
              <a:solidFill>
                <a:srgbClr val="F8F8F2"/>
              </a:solidFill>
              <a:latin typeface="Helvetica" pitchFamily="2" charset="0"/>
            </a:endParaRPr>
          </a:p>
        </p:txBody>
      </p:sp>
      <p:pic>
        <p:nvPicPr>
          <p:cNvPr id="11" name="Picture 10" descr="A person standing next to a fireplace&#10;&#10;Description automatically generated">
            <a:extLst>
              <a:ext uri="{FF2B5EF4-FFF2-40B4-BE49-F238E27FC236}">
                <a16:creationId xmlns:a16="http://schemas.microsoft.com/office/drawing/2014/main" id="{9297ABEF-D138-974A-9729-8E475AEC0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432" y="3883104"/>
            <a:ext cx="30734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6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A8A67-A58B-C447-B4C9-44FE81E3C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Goals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08B6D6-F333-A746-898E-898B11A52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This allows 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transparency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in our research and is 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helpful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to others who are developing skillsets</a:t>
            </a:r>
          </a:p>
          <a:p>
            <a:pPr>
              <a:lnSpc>
                <a:spcPct val="100000"/>
              </a:lnSpc>
              <a:buClr>
                <a:srgbClr val="50FA7B"/>
              </a:buClr>
            </a:pPr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pPr>
              <a:lnSpc>
                <a:spcPct val="100000"/>
              </a:lnSpc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We can accomplish all these goals effectively using 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free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platforms: </a:t>
            </a:r>
            <a:r>
              <a:rPr lang="en-US" dirty="0" err="1">
                <a:solidFill>
                  <a:srgbClr val="50FA7B"/>
                </a:solidFill>
                <a:latin typeface="Helvetica" pitchFamily="2" charset="0"/>
              </a:rPr>
              <a:t>Rmarkdown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, </a:t>
            </a:r>
            <a:r>
              <a:rPr lang="en-US" dirty="0">
                <a:solidFill>
                  <a:srgbClr val="50FA7B"/>
                </a:solidFill>
                <a:latin typeface="Helvetica" pitchFamily="2" charset="0"/>
              </a:rPr>
              <a:t>GitHub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, and </a:t>
            </a:r>
            <a:r>
              <a:rPr lang="en-US" dirty="0" err="1">
                <a:solidFill>
                  <a:srgbClr val="50FA7B"/>
                </a:solidFill>
                <a:latin typeface="Helvetica" pitchFamily="2" charset="0"/>
              </a:rPr>
              <a:t>Zenodo</a:t>
            </a:r>
            <a:endParaRPr lang="en-US" dirty="0">
              <a:solidFill>
                <a:srgbClr val="50FA7B"/>
              </a:solidFill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ABF25D-6C75-B84A-87C2-C437E9085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5044" y="5205984"/>
            <a:ext cx="2607627" cy="104305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A0191DB7-09B2-0849-BD0A-C0246FCF8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77952" y="4546440"/>
            <a:ext cx="3852672" cy="21671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4445C6-7442-AB4B-95EB-5518C91A78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1479" y="4594572"/>
            <a:ext cx="2430425" cy="202029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C790BA0-94A9-914D-8BCC-F93ACFD508C2}"/>
              </a:ext>
            </a:extLst>
          </p:cNvPr>
          <p:cNvCxnSpPr>
            <a:cxnSpLocks/>
          </p:cNvCxnSpPr>
          <p:nvPr/>
        </p:nvCxnSpPr>
        <p:spPr>
          <a:xfrm>
            <a:off x="2816352" y="5437632"/>
            <a:ext cx="1605127" cy="0"/>
          </a:xfrm>
          <a:prstGeom prst="straightConnector1">
            <a:avLst/>
          </a:prstGeom>
          <a:ln w="25400">
            <a:solidFill>
              <a:srgbClr val="50FA7B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404E5D-6D19-8B4C-B403-9181F7ACC7DA}"/>
              </a:ext>
            </a:extLst>
          </p:cNvPr>
          <p:cNvCxnSpPr>
            <a:cxnSpLocks/>
          </p:cNvCxnSpPr>
          <p:nvPr/>
        </p:nvCxnSpPr>
        <p:spPr>
          <a:xfrm>
            <a:off x="2816352" y="5858256"/>
            <a:ext cx="1605127" cy="0"/>
          </a:xfrm>
          <a:prstGeom prst="straightConnector1">
            <a:avLst/>
          </a:prstGeom>
          <a:ln w="25400">
            <a:solidFill>
              <a:srgbClr val="50FA7B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46472D3-4E57-3F47-889F-9E3D034A854F}"/>
              </a:ext>
            </a:extLst>
          </p:cNvPr>
          <p:cNvCxnSpPr>
            <a:cxnSpLocks/>
          </p:cNvCxnSpPr>
          <p:nvPr/>
        </p:nvCxnSpPr>
        <p:spPr>
          <a:xfrm>
            <a:off x="6760464" y="5630004"/>
            <a:ext cx="1605127" cy="0"/>
          </a:xfrm>
          <a:prstGeom prst="straightConnector1">
            <a:avLst/>
          </a:prstGeom>
          <a:ln w="25400">
            <a:solidFill>
              <a:srgbClr val="50FA7B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8699A48-1BD3-D94A-A74D-81C7A5011936}"/>
              </a:ext>
            </a:extLst>
          </p:cNvPr>
          <p:cNvSpPr/>
          <p:nvPr/>
        </p:nvSpPr>
        <p:spPr>
          <a:xfrm>
            <a:off x="219456" y="4493728"/>
            <a:ext cx="11790926" cy="2219839"/>
          </a:xfrm>
          <a:prstGeom prst="rect">
            <a:avLst/>
          </a:prstGeom>
          <a:solidFill>
            <a:srgbClr val="282A3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CEDF24-2C14-0C4E-998A-41189DCDE9EC}"/>
              </a:ext>
            </a:extLst>
          </p:cNvPr>
          <p:cNvSpPr/>
          <p:nvPr/>
        </p:nvSpPr>
        <p:spPr>
          <a:xfrm>
            <a:off x="438150" y="1447432"/>
            <a:ext cx="11034521" cy="1542894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27223-BFB1-F549-9E99-D529ED62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19688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rgbClr val="50FA7B"/>
              </a:buClr>
            </a:pPr>
            <a:r>
              <a:rPr lang="en-US" sz="2400" dirty="0">
                <a:solidFill>
                  <a:srgbClr val="F8F8F2"/>
                </a:solidFill>
                <a:latin typeface="Helvetica" pitchFamily="2" charset="0"/>
              </a:rPr>
              <a:t>Development platform</a:t>
            </a:r>
          </a:p>
          <a:p>
            <a:pPr>
              <a:lnSpc>
                <a:spcPct val="150000"/>
              </a:lnSpc>
              <a:buClr>
                <a:srgbClr val="50FA7B"/>
              </a:buClr>
            </a:pPr>
            <a:r>
              <a:rPr lang="en-US" sz="2400" dirty="0">
                <a:solidFill>
                  <a:srgbClr val="F8F8F2"/>
                </a:solidFill>
                <a:latin typeface="Helvetica" pitchFamily="2" charset="0"/>
              </a:rPr>
              <a:t>Site to </a:t>
            </a:r>
            <a:r>
              <a:rPr lang="en-US" sz="2400" dirty="0">
                <a:solidFill>
                  <a:srgbClr val="FF79C6"/>
                </a:solidFill>
                <a:latin typeface="Helvetica" pitchFamily="2" charset="0"/>
              </a:rPr>
              <a:t>host</a:t>
            </a:r>
            <a:r>
              <a:rPr lang="en-US" sz="2400" dirty="0">
                <a:solidFill>
                  <a:srgbClr val="F8F8F2"/>
                </a:solidFill>
                <a:latin typeface="Helvetica" pitchFamily="2" charset="0"/>
              </a:rPr>
              <a:t> and </a:t>
            </a:r>
            <a:r>
              <a:rPr lang="en-US" sz="2400" dirty="0">
                <a:solidFill>
                  <a:srgbClr val="FF79C6"/>
                </a:solidFill>
                <a:latin typeface="Helvetica" pitchFamily="2" charset="0"/>
              </a:rPr>
              <a:t>review</a:t>
            </a:r>
            <a:r>
              <a:rPr lang="en-US" sz="2400" dirty="0">
                <a:solidFill>
                  <a:srgbClr val="F8F8F2"/>
                </a:solidFill>
                <a:latin typeface="Helvetica" pitchFamily="2" charset="0"/>
              </a:rPr>
              <a:t> code</a:t>
            </a:r>
          </a:p>
          <a:p>
            <a:pPr>
              <a:lnSpc>
                <a:spcPct val="100000"/>
              </a:lnSpc>
              <a:buClr>
                <a:srgbClr val="50FA7B"/>
              </a:buClr>
            </a:pPr>
            <a:r>
              <a:rPr lang="en-US" sz="2400" dirty="0">
                <a:solidFill>
                  <a:srgbClr val="F8F8F2"/>
                </a:solidFill>
                <a:latin typeface="Helvetica" pitchFamily="2" charset="0"/>
              </a:rPr>
              <a:t>A way to </a:t>
            </a:r>
            <a:r>
              <a:rPr lang="en-US" sz="2400" dirty="0">
                <a:solidFill>
                  <a:srgbClr val="FF79C6"/>
                </a:solidFill>
                <a:latin typeface="Helvetica" pitchFamily="2" charset="0"/>
              </a:rPr>
              <a:t>collaborate</a:t>
            </a:r>
            <a:r>
              <a:rPr lang="en-US" sz="2400" dirty="0">
                <a:solidFill>
                  <a:srgbClr val="F8F8F2"/>
                </a:solidFill>
                <a:latin typeface="Helvetica" pitchFamily="2" charset="0"/>
              </a:rPr>
              <a:t> on programs/projects</a:t>
            </a:r>
          </a:p>
          <a:p>
            <a:pPr>
              <a:lnSpc>
                <a:spcPct val="150000"/>
              </a:lnSpc>
              <a:buClr>
                <a:srgbClr val="50FA7B"/>
              </a:buClr>
            </a:pPr>
            <a:r>
              <a:rPr lang="en-US" sz="2400" dirty="0">
                <a:solidFill>
                  <a:srgbClr val="FF79C6"/>
                </a:solidFill>
                <a:latin typeface="Helvetica" pitchFamily="2" charset="0"/>
              </a:rPr>
              <a:t>Fork</a:t>
            </a:r>
            <a:r>
              <a:rPr lang="en-US" sz="2400" dirty="0">
                <a:solidFill>
                  <a:srgbClr val="F8F8F2"/>
                </a:solidFill>
                <a:latin typeface="Helvetica" pitchFamily="2" charset="0"/>
              </a:rPr>
              <a:t> repositories of interest</a:t>
            </a:r>
          </a:p>
          <a:p>
            <a:pPr>
              <a:lnSpc>
                <a:spcPct val="150000"/>
              </a:lnSpc>
              <a:buClr>
                <a:srgbClr val="50FA7B"/>
              </a:buClr>
            </a:pPr>
            <a:r>
              <a:rPr lang="en-US" sz="2400" dirty="0">
                <a:solidFill>
                  <a:srgbClr val="FF79C6"/>
                </a:solidFill>
                <a:latin typeface="Helvetica" pitchFamily="2" charset="0"/>
              </a:rPr>
              <a:t>Clone</a:t>
            </a:r>
            <a:r>
              <a:rPr lang="en-US" sz="2400" dirty="0">
                <a:solidFill>
                  <a:srgbClr val="F8F8F2"/>
                </a:solidFill>
                <a:latin typeface="Helvetica" pitchFamily="2" charset="0"/>
              </a:rPr>
              <a:t> repositories from others</a:t>
            </a:r>
          </a:p>
          <a:p>
            <a:pPr>
              <a:lnSpc>
                <a:spcPct val="150000"/>
              </a:lnSpc>
              <a:buClr>
                <a:srgbClr val="50FA7B"/>
              </a:buClr>
            </a:pPr>
            <a:r>
              <a:rPr lang="en-US" sz="2400" dirty="0">
                <a:solidFill>
                  <a:srgbClr val="F8F8F2"/>
                </a:solidFill>
                <a:latin typeface="Helvetica" pitchFamily="2" charset="0"/>
              </a:rPr>
              <a:t>Version control system (</a:t>
            </a:r>
            <a:r>
              <a:rPr lang="en-US" sz="2400" dirty="0">
                <a:solidFill>
                  <a:srgbClr val="FF79C6"/>
                </a:solidFill>
                <a:latin typeface="Helvetica" pitchFamily="2" charset="0"/>
              </a:rPr>
              <a:t>VCS</a:t>
            </a:r>
            <a:r>
              <a:rPr lang="en-US" sz="2400" dirty="0">
                <a:solidFill>
                  <a:srgbClr val="F8F8F2"/>
                </a:solidFill>
                <a:latin typeface="Helvetica" pitchFamily="2" charset="0"/>
              </a:rPr>
              <a:t>)</a:t>
            </a:r>
          </a:p>
          <a:p>
            <a:endParaRPr lang="en-US" dirty="0">
              <a:solidFill>
                <a:srgbClr val="F8F8F2"/>
              </a:solidFill>
            </a:endParaRPr>
          </a:p>
        </p:txBody>
      </p: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BBC053-A870-8A43-8653-39FB72B16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265" y="3429000"/>
            <a:ext cx="6187815" cy="32866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448E43-0179-0D4B-AE10-CF406226E262}"/>
              </a:ext>
            </a:extLst>
          </p:cNvPr>
          <p:cNvSpPr txBox="1"/>
          <p:nvPr/>
        </p:nvSpPr>
        <p:spPr>
          <a:xfrm>
            <a:off x="544041" y="400634"/>
            <a:ext cx="43863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GitHub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AB8792-8B85-A74F-9576-205D87030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338" y="375540"/>
            <a:ext cx="970915" cy="94833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697797E-1113-B04E-9503-7495F1D84A9E}"/>
              </a:ext>
            </a:extLst>
          </p:cNvPr>
          <p:cNvSpPr/>
          <p:nvPr/>
        </p:nvSpPr>
        <p:spPr>
          <a:xfrm>
            <a:off x="878858" y="1740281"/>
            <a:ext cx="4814806" cy="600640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867DC0-82B5-7B4F-BF1B-C8FEA2C591E8}"/>
              </a:ext>
            </a:extLst>
          </p:cNvPr>
          <p:cNvSpPr/>
          <p:nvPr/>
        </p:nvSpPr>
        <p:spPr>
          <a:xfrm>
            <a:off x="838200" y="2608653"/>
            <a:ext cx="4953000" cy="385664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232CD-3207-7540-9E1B-DE2298452020}"/>
              </a:ext>
            </a:extLst>
          </p:cNvPr>
          <p:cNvSpPr/>
          <p:nvPr/>
        </p:nvSpPr>
        <p:spPr>
          <a:xfrm>
            <a:off x="781322" y="3037903"/>
            <a:ext cx="4953000" cy="935679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3CB042-CEBC-CC45-8DDE-85DAF2BF3B68}"/>
              </a:ext>
            </a:extLst>
          </p:cNvPr>
          <p:cNvSpPr/>
          <p:nvPr/>
        </p:nvSpPr>
        <p:spPr>
          <a:xfrm>
            <a:off x="747135" y="4132078"/>
            <a:ext cx="4953000" cy="475716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222AE5-B4B2-9B44-B3CD-B71AE319A085}"/>
              </a:ext>
            </a:extLst>
          </p:cNvPr>
          <p:cNvSpPr/>
          <p:nvPr/>
        </p:nvSpPr>
        <p:spPr>
          <a:xfrm>
            <a:off x="544041" y="4902630"/>
            <a:ext cx="4953000" cy="475716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69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C1E72A6-6EB4-8A49-ABAA-F8B682E8C162}"/>
              </a:ext>
            </a:extLst>
          </p:cNvPr>
          <p:cNvSpPr txBox="1"/>
          <p:nvPr/>
        </p:nvSpPr>
        <p:spPr>
          <a:xfrm>
            <a:off x="393700" y="1601916"/>
            <a:ext cx="4485847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50FA7B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8F8F2"/>
                </a:solidFill>
                <a:latin typeface="Helvetica" pitchFamily="2" charset="0"/>
              </a:rPr>
              <a:t>Working </a:t>
            </a:r>
            <a:r>
              <a:rPr lang="en-US" sz="2000" dirty="0">
                <a:solidFill>
                  <a:srgbClr val="FF79C6"/>
                </a:solidFill>
                <a:latin typeface="Helvetica" pitchFamily="2" charset="0"/>
              </a:rPr>
              <a:t>locally</a:t>
            </a:r>
            <a:r>
              <a:rPr lang="en-US" sz="2000" dirty="0">
                <a:solidFill>
                  <a:srgbClr val="F8F8F2"/>
                </a:solidFill>
                <a:latin typeface="Helvetica" pitchFamily="2" charset="0"/>
              </a:rPr>
              <a:t> on code is often </a:t>
            </a:r>
            <a:r>
              <a:rPr lang="en-US" sz="2000" dirty="0">
                <a:solidFill>
                  <a:srgbClr val="FF79C6"/>
                </a:solidFill>
                <a:latin typeface="Helvetica" pitchFamily="2" charset="0"/>
              </a:rPr>
              <a:t>destructive</a:t>
            </a:r>
            <a:r>
              <a:rPr lang="en-US" sz="2000" dirty="0">
                <a:solidFill>
                  <a:srgbClr val="F8F8F2"/>
                </a:solidFill>
                <a:latin typeface="Helvetica" pitchFamily="2" charset="0"/>
              </a:rPr>
              <a:t>—versions replace one another</a:t>
            </a:r>
          </a:p>
          <a:p>
            <a:pPr marL="342900" indent="-342900">
              <a:buClr>
                <a:srgbClr val="50FA7B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pPr marL="342900" indent="-342900">
              <a:buClr>
                <a:srgbClr val="50FA7B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pPr marL="342900" indent="-342900">
              <a:buClr>
                <a:srgbClr val="50FA7B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8F8F2"/>
                </a:solidFill>
                <a:latin typeface="Helvetica" pitchFamily="2" charset="0"/>
              </a:rPr>
              <a:t>Using </a:t>
            </a:r>
            <a:r>
              <a:rPr lang="en-US" sz="2000" dirty="0">
                <a:solidFill>
                  <a:srgbClr val="FF79C6"/>
                </a:solidFill>
                <a:latin typeface="Helvetica" pitchFamily="2" charset="0"/>
              </a:rPr>
              <a:t>GitHub</a:t>
            </a:r>
            <a:r>
              <a:rPr lang="en-US" sz="2000" dirty="0">
                <a:solidFill>
                  <a:srgbClr val="F8F8F2"/>
                </a:solidFill>
                <a:latin typeface="Helvetica" pitchFamily="2" charset="0"/>
              </a:rPr>
              <a:t> allows us to easily implement </a:t>
            </a:r>
            <a:r>
              <a:rPr lang="en-US" sz="2000" dirty="0">
                <a:solidFill>
                  <a:srgbClr val="FF79C6"/>
                </a:solidFill>
                <a:latin typeface="Helvetica" pitchFamily="2" charset="0"/>
              </a:rPr>
              <a:t>version control</a:t>
            </a:r>
            <a:r>
              <a:rPr lang="en-US" sz="2000" dirty="0">
                <a:solidFill>
                  <a:srgbClr val="F8F8F2"/>
                </a:solidFill>
                <a:latin typeface="Helvetica" pitchFamily="2" charset="0"/>
              </a:rPr>
              <a:t>—changes are documented between versions </a:t>
            </a:r>
            <a:r>
              <a:rPr lang="en-US" sz="2000" dirty="0">
                <a:solidFill>
                  <a:srgbClr val="50FA7B"/>
                </a:solidFill>
                <a:latin typeface="Helvetica" pitchFamily="2" charset="0"/>
              </a:rPr>
              <a:t>*</a:t>
            </a:r>
            <a:r>
              <a:rPr lang="en-US" sz="2000" dirty="0">
                <a:solidFill>
                  <a:srgbClr val="BD93F9"/>
                </a:solidFill>
                <a:latin typeface="Helvetica" pitchFamily="2" charset="0"/>
              </a:rPr>
              <a:t>This depends on how often you commit to GitHub</a:t>
            </a:r>
            <a:r>
              <a:rPr lang="en-US" sz="2000" dirty="0">
                <a:solidFill>
                  <a:srgbClr val="50FA7B"/>
                </a:solidFill>
                <a:latin typeface="Helvetica" pitchFamily="2" charset="0"/>
              </a:rPr>
              <a:t>*</a:t>
            </a:r>
          </a:p>
          <a:p>
            <a:pPr marL="342900" indent="-342900">
              <a:buClr>
                <a:srgbClr val="50FA7B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pPr marL="342900" indent="-342900">
              <a:buClr>
                <a:srgbClr val="50FA7B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pPr marL="342900" indent="-342900">
              <a:buClr>
                <a:srgbClr val="50FA7B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8F8F2"/>
                </a:solidFill>
                <a:latin typeface="Helvetica" pitchFamily="2" charset="0"/>
              </a:rPr>
              <a:t>Additionally, we can </a:t>
            </a:r>
            <a:r>
              <a:rPr lang="en-US" sz="2000" dirty="0">
                <a:solidFill>
                  <a:srgbClr val="FF79C6"/>
                </a:solidFill>
                <a:latin typeface="Helvetica" pitchFamily="2" charset="0"/>
              </a:rPr>
              <a:t>branch</a:t>
            </a:r>
            <a:r>
              <a:rPr lang="en-US" sz="2000" dirty="0">
                <a:solidFill>
                  <a:srgbClr val="F8F8F2"/>
                </a:solidFill>
                <a:latin typeface="Helvetica" pitchFamily="2" charset="0"/>
              </a:rPr>
              <a:t> to work on issues away from the </a:t>
            </a:r>
            <a:r>
              <a:rPr lang="en-US" sz="2000" dirty="0">
                <a:solidFill>
                  <a:srgbClr val="FF79C6"/>
                </a:solidFill>
                <a:latin typeface="Helvetica" pitchFamily="2" charset="0"/>
              </a:rPr>
              <a:t>master</a:t>
            </a:r>
            <a:r>
              <a:rPr lang="en-US" sz="2000" dirty="0">
                <a:solidFill>
                  <a:srgbClr val="F8F8F2"/>
                </a:solidFill>
                <a:latin typeface="Helvetica" pitchFamily="2" charset="0"/>
              </a:rPr>
              <a:t> experimentally. If we are happy with changes we can </a:t>
            </a:r>
            <a:r>
              <a:rPr lang="en-US" sz="2000" dirty="0">
                <a:solidFill>
                  <a:srgbClr val="FF79C6"/>
                </a:solidFill>
                <a:latin typeface="Helvetica" pitchFamily="2" charset="0"/>
              </a:rPr>
              <a:t>merge</a:t>
            </a:r>
            <a:r>
              <a:rPr lang="en-US" sz="2000" dirty="0">
                <a:solidFill>
                  <a:srgbClr val="F8F8F2"/>
                </a:solidFill>
                <a:latin typeface="Helvetica" pitchFamily="2" charset="0"/>
              </a:rPr>
              <a:t> this branch back to the </a:t>
            </a:r>
            <a:r>
              <a:rPr lang="en-US" sz="2000" dirty="0">
                <a:solidFill>
                  <a:srgbClr val="FF79C6"/>
                </a:solidFill>
                <a:latin typeface="Helvetica" pitchFamily="2" charset="0"/>
              </a:rPr>
              <a:t>master</a:t>
            </a:r>
            <a:endParaRPr lang="en-US" sz="2000" dirty="0">
              <a:solidFill>
                <a:srgbClr val="F8F8F2"/>
              </a:solidFill>
              <a:latin typeface="Helvetica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4BF82-BAD5-9047-9AE3-112F94739B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30347" y="1421250"/>
            <a:ext cx="7149412" cy="528902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1D5BDEB-3528-3040-8182-909ABF5716BF}"/>
              </a:ext>
            </a:extLst>
          </p:cNvPr>
          <p:cNvSpPr/>
          <p:nvPr/>
        </p:nvSpPr>
        <p:spPr>
          <a:xfrm>
            <a:off x="438149" y="3036968"/>
            <a:ext cx="11684473" cy="1712833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5CE902-886B-8A47-B511-2F68837999C6}"/>
              </a:ext>
            </a:extLst>
          </p:cNvPr>
          <p:cNvSpPr/>
          <p:nvPr/>
        </p:nvSpPr>
        <p:spPr>
          <a:xfrm>
            <a:off x="438150" y="1447432"/>
            <a:ext cx="9005888" cy="1542894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09E8AD-6F68-E04A-8AD2-97F8316FFAA7}"/>
              </a:ext>
            </a:extLst>
          </p:cNvPr>
          <p:cNvSpPr/>
          <p:nvPr/>
        </p:nvSpPr>
        <p:spPr>
          <a:xfrm>
            <a:off x="112240" y="4919739"/>
            <a:ext cx="11967519" cy="1883824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4006A5-1DB8-EC4A-B56F-CEFF5CDE1A07}"/>
              </a:ext>
            </a:extLst>
          </p:cNvPr>
          <p:cNvSpPr/>
          <p:nvPr/>
        </p:nvSpPr>
        <p:spPr>
          <a:xfrm>
            <a:off x="326553" y="3036969"/>
            <a:ext cx="11796069" cy="3736361"/>
          </a:xfrm>
          <a:prstGeom prst="rect">
            <a:avLst/>
          </a:prstGeom>
          <a:solidFill>
            <a:srgbClr val="282A3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806499-A903-D34E-92A0-025FA743CDC8}"/>
              </a:ext>
            </a:extLst>
          </p:cNvPr>
          <p:cNvSpPr/>
          <p:nvPr/>
        </p:nvSpPr>
        <p:spPr>
          <a:xfrm>
            <a:off x="112241" y="4749801"/>
            <a:ext cx="12010382" cy="2023530"/>
          </a:xfrm>
          <a:prstGeom prst="rect">
            <a:avLst/>
          </a:prstGeom>
          <a:solidFill>
            <a:srgbClr val="282A3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C21ED8-9F09-A645-A3BE-9ED663B5AA02}"/>
              </a:ext>
            </a:extLst>
          </p:cNvPr>
          <p:cNvSpPr/>
          <p:nvPr/>
        </p:nvSpPr>
        <p:spPr>
          <a:xfrm>
            <a:off x="257177" y="2965529"/>
            <a:ext cx="11865446" cy="1977944"/>
          </a:xfrm>
          <a:prstGeom prst="rect">
            <a:avLst/>
          </a:prstGeom>
          <a:noFill/>
          <a:ln w="25400">
            <a:solidFill>
              <a:srgbClr val="50FA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41B892-D6A4-FA48-B69B-FD9CEC479894}"/>
              </a:ext>
            </a:extLst>
          </p:cNvPr>
          <p:cNvSpPr txBox="1"/>
          <p:nvPr/>
        </p:nvSpPr>
        <p:spPr>
          <a:xfrm>
            <a:off x="544041" y="400634"/>
            <a:ext cx="43863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F8F8F2"/>
                </a:solidFill>
                <a:latin typeface="Helvetica" pitchFamily="2" charset="0"/>
              </a:rPr>
              <a:t>GitHub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8930420-D22C-BA47-99E1-70759F492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338" y="375540"/>
            <a:ext cx="970915" cy="94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9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8" grpId="0" animBg="1"/>
      <p:bldP spid="10" grpId="0" animBg="1"/>
      <p:bldP spid="9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A8A67-A58B-C447-B4C9-44FE81E3C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 err="1">
                <a:solidFill>
                  <a:srgbClr val="F8F8F2"/>
                </a:solidFill>
                <a:latin typeface="Helvetica" pitchFamily="2" charset="0"/>
              </a:rPr>
              <a:t>Rmarkdown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  <a:endParaRPr lang="en-US" sz="6600" b="1" dirty="0">
              <a:solidFill>
                <a:srgbClr val="F8F8F2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27223-BFB1-F549-9E99-D529ED62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67177" cy="4351338"/>
          </a:xfrm>
        </p:spPr>
        <p:txBody>
          <a:bodyPr/>
          <a:lstStyle/>
          <a:p>
            <a:pPr>
              <a:lnSpc>
                <a:spcPct val="100000"/>
              </a:lnSpc>
              <a:buClr>
                <a:srgbClr val="50FA7B"/>
              </a:buClr>
            </a:pP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Notebook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interface</a:t>
            </a:r>
          </a:p>
          <a:p>
            <a:pPr>
              <a:lnSpc>
                <a:spcPct val="100000"/>
              </a:lnSpc>
              <a:buClr>
                <a:srgbClr val="50FA7B"/>
              </a:buClr>
            </a:pPr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pPr>
              <a:lnSpc>
                <a:spcPct val="100000"/>
              </a:lnSpc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Create 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dynamic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documents</a:t>
            </a:r>
          </a:p>
          <a:p>
            <a:pPr>
              <a:lnSpc>
                <a:spcPct val="100000"/>
              </a:lnSpc>
              <a:buClr>
                <a:srgbClr val="50FA7B"/>
              </a:buClr>
            </a:pPr>
            <a:endParaRPr lang="en-US" dirty="0">
              <a:solidFill>
                <a:srgbClr val="F8F8F2"/>
              </a:solidFill>
              <a:latin typeface="Helvetica" pitchFamily="2" charset="0"/>
            </a:endParaRPr>
          </a:p>
          <a:p>
            <a:pPr>
              <a:lnSpc>
                <a:spcPct val="100000"/>
              </a:lnSpc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Create 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websites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, 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CVs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, 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books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, 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articles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, 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presentations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, etc. 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rgbClr val="F8F8F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3F912B-F07D-A749-BA6E-F27340E6008B}"/>
              </a:ext>
            </a:extLst>
          </p:cNvPr>
          <p:cNvSpPr/>
          <p:nvPr/>
        </p:nvSpPr>
        <p:spPr>
          <a:xfrm>
            <a:off x="438150" y="1825624"/>
            <a:ext cx="5499353" cy="393319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388589-C75A-B44F-BB8D-BAFCCAD8F39F}"/>
              </a:ext>
            </a:extLst>
          </p:cNvPr>
          <p:cNvSpPr/>
          <p:nvPr/>
        </p:nvSpPr>
        <p:spPr>
          <a:xfrm>
            <a:off x="838200" y="3035681"/>
            <a:ext cx="5499353" cy="393319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E1B9607-B48A-0746-A0BA-7DB449422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241" y="2052084"/>
            <a:ext cx="6090238" cy="364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2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BD41703-E99D-0E4A-B8DC-B0CBF9DAE7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86867" y="2124626"/>
            <a:ext cx="7000543" cy="2717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0A8A67-A58B-C447-B4C9-44FE81E3C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 err="1">
                <a:solidFill>
                  <a:srgbClr val="F8F8F2"/>
                </a:solidFill>
                <a:latin typeface="Helvetica" pitchFamily="2" charset="0"/>
              </a:rPr>
              <a:t>Rmarkdown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  <a:endParaRPr lang="en-US" sz="6600" b="1" dirty="0">
              <a:solidFill>
                <a:srgbClr val="F8F8F2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27223-BFB1-F549-9E99-D529ED62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60311" cy="4351338"/>
          </a:xfrm>
        </p:spPr>
        <p:txBody>
          <a:bodyPr>
            <a:normAutofit lnSpcReduction="10000"/>
          </a:bodyPr>
          <a:lstStyle/>
          <a:p>
            <a:pPr>
              <a:buClr>
                <a:srgbClr val="50FA7B"/>
              </a:buClr>
            </a:pPr>
            <a:r>
              <a:rPr lang="en-US" dirty="0">
                <a:solidFill>
                  <a:srgbClr val="FF79C6"/>
                </a:solidFill>
              </a:rPr>
              <a:t>Three</a:t>
            </a:r>
            <a:r>
              <a:rPr lang="en-US" dirty="0">
                <a:solidFill>
                  <a:srgbClr val="F8F8F2"/>
                </a:solidFill>
              </a:rPr>
              <a:t> main components:</a:t>
            </a:r>
          </a:p>
          <a:p>
            <a:pPr>
              <a:buClr>
                <a:srgbClr val="50FA7B"/>
              </a:buClr>
            </a:pPr>
            <a:endParaRPr lang="en-US" dirty="0">
              <a:solidFill>
                <a:srgbClr val="F8F8F2"/>
              </a:solidFill>
            </a:endParaRP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YAML header</a:t>
            </a:r>
          </a:p>
          <a:p>
            <a:pPr lvl="1"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Set </a:t>
            </a:r>
            <a:r>
              <a:rPr lang="en-US" dirty="0">
                <a:solidFill>
                  <a:srgbClr val="FF79C6"/>
                </a:solidFill>
              </a:rPr>
              <a:t>options</a:t>
            </a:r>
          </a:p>
          <a:p>
            <a:pPr>
              <a:buClr>
                <a:srgbClr val="50FA7B"/>
              </a:buClr>
            </a:pPr>
            <a:endParaRPr lang="en-US" dirty="0">
              <a:solidFill>
                <a:srgbClr val="F8F8F2"/>
              </a:solidFill>
            </a:endParaRP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Body text</a:t>
            </a:r>
          </a:p>
          <a:p>
            <a:pPr lvl="1">
              <a:buClr>
                <a:srgbClr val="50FA7B"/>
              </a:buClr>
            </a:pPr>
            <a:r>
              <a:rPr lang="en-US" dirty="0">
                <a:solidFill>
                  <a:srgbClr val="FF79C6"/>
                </a:solidFill>
              </a:rPr>
              <a:t>Html</a:t>
            </a:r>
            <a:r>
              <a:rPr lang="en-US" dirty="0">
                <a:solidFill>
                  <a:srgbClr val="F8F8F2"/>
                </a:solidFill>
              </a:rPr>
              <a:t>, </a:t>
            </a:r>
            <a:r>
              <a:rPr lang="en-US" dirty="0">
                <a:solidFill>
                  <a:srgbClr val="FF79C6"/>
                </a:solidFill>
              </a:rPr>
              <a:t>markdown</a:t>
            </a:r>
            <a:r>
              <a:rPr lang="en-US" dirty="0">
                <a:solidFill>
                  <a:srgbClr val="F8F8F2"/>
                </a:solidFill>
              </a:rPr>
              <a:t>, plain text</a:t>
            </a:r>
          </a:p>
          <a:p>
            <a:pPr marL="457200" lvl="1" indent="0">
              <a:buClr>
                <a:srgbClr val="50FA7B"/>
              </a:buClr>
              <a:buNone/>
            </a:pPr>
            <a:endParaRPr lang="en-US" dirty="0">
              <a:solidFill>
                <a:srgbClr val="F8F8F2"/>
              </a:solidFill>
            </a:endParaRPr>
          </a:p>
          <a:p>
            <a:pPr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Code Chunks</a:t>
            </a:r>
          </a:p>
          <a:p>
            <a:pPr lvl="1">
              <a:buClr>
                <a:srgbClr val="50FA7B"/>
              </a:buClr>
            </a:pPr>
            <a:r>
              <a:rPr lang="en-US" dirty="0">
                <a:solidFill>
                  <a:srgbClr val="F8F8F2"/>
                </a:solidFill>
              </a:rPr>
              <a:t>Specify </a:t>
            </a:r>
            <a:r>
              <a:rPr lang="en-US" dirty="0">
                <a:solidFill>
                  <a:srgbClr val="FF79C6"/>
                </a:solidFill>
              </a:rPr>
              <a:t>language</a:t>
            </a:r>
            <a:r>
              <a:rPr lang="en-US" dirty="0">
                <a:solidFill>
                  <a:srgbClr val="F8F8F2"/>
                </a:solidFill>
              </a:rPr>
              <a:t> and options for </a:t>
            </a:r>
            <a:r>
              <a:rPr lang="en-US" dirty="0">
                <a:solidFill>
                  <a:srgbClr val="FF79C6"/>
                </a:solidFill>
              </a:rPr>
              <a:t>knitting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EA7183-4D78-B344-A62E-7B14962E95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98511" y="1928580"/>
            <a:ext cx="5088900" cy="28173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415213-90EE-6E40-946D-606788D74E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037667" y="2124626"/>
            <a:ext cx="7000543" cy="27170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CB7ED9-83BD-4447-96C5-6C20FE1745C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20712" y="2494750"/>
            <a:ext cx="6566699" cy="18684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D344787-2DC5-B74E-98CB-9829AE7627CF}"/>
              </a:ext>
            </a:extLst>
          </p:cNvPr>
          <p:cNvSpPr/>
          <p:nvPr/>
        </p:nvSpPr>
        <p:spPr>
          <a:xfrm>
            <a:off x="142875" y="2600325"/>
            <a:ext cx="4286250" cy="1157288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8ED5C-4561-404B-AEA0-7A29887B9547}"/>
              </a:ext>
            </a:extLst>
          </p:cNvPr>
          <p:cNvSpPr/>
          <p:nvPr/>
        </p:nvSpPr>
        <p:spPr>
          <a:xfrm>
            <a:off x="403754" y="3757613"/>
            <a:ext cx="4583113" cy="1157288"/>
          </a:xfrm>
          <a:prstGeom prst="rect">
            <a:avLst/>
          </a:prstGeom>
          <a:solidFill>
            <a:srgbClr val="282A3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13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A8A67-A58B-C447-B4C9-44FE81E3C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 err="1">
                <a:solidFill>
                  <a:srgbClr val="F8F8F2"/>
                </a:solidFill>
                <a:latin typeface="Helvetica" pitchFamily="2" charset="0"/>
              </a:rPr>
              <a:t>Rmarkdown</a:t>
            </a:r>
            <a:r>
              <a:rPr lang="en-US" sz="66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27223-BFB1-F549-9E99-D529ED62A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50FA7B"/>
              </a:buClr>
            </a:pP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Knit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 to a document</a:t>
            </a:r>
          </a:p>
          <a:p>
            <a:pPr lvl="1">
              <a:buClr>
                <a:srgbClr val="50FA7B"/>
              </a:buClr>
            </a:pP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.html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; 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.pdf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; 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.docx 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&amp;</a:t>
            </a:r>
            <a:r>
              <a:rPr lang="en-US" dirty="0">
                <a:solidFill>
                  <a:srgbClr val="FF79C6"/>
                </a:solidFill>
                <a:latin typeface="Helvetica" pitchFamily="2" charset="0"/>
              </a:rPr>
              <a:t> </a:t>
            </a:r>
            <a:r>
              <a:rPr lang="en-US" dirty="0">
                <a:solidFill>
                  <a:srgbClr val="F8F8F2"/>
                </a:solidFill>
                <a:latin typeface="Helvetica" pitchFamily="2" charset="0"/>
              </a:rPr>
              <a:t>more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C772522-C37F-4C43-AF9F-54B0EF6C5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537" y="1385920"/>
            <a:ext cx="5972663" cy="510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56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A8A67-A58B-C447-B4C9-44FE81E3C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err="1">
                <a:solidFill>
                  <a:srgbClr val="F8F8F2"/>
                </a:solidFill>
                <a:latin typeface="Helvetica" pitchFamily="2" charset="0"/>
              </a:rPr>
              <a:t>Rmarkdown</a:t>
            </a:r>
            <a:r>
              <a:rPr lang="en-US" sz="5400" b="1" dirty="0">
                <a:solidFill>
                  <a:srgbClr val="F8F8F2"/>
                </a:solidFill>
                <a:latin typeface="Helvetica" pitchFamily="2" charset="0"/>
              </a:rPr>
              <a:t> </a:t>
            </a:r>
            <a:r>
              <a:rPr lang="en-US" sz="5400" b="1" i="1" dirty="0">
                <a:solidFill>
                  <a:srgbClr val="F8F8F2"/>
                </a:solidFill>
                <a:latin typeface="Helvetica" pitchFamily="2" charset="0"/>
              </a:rPr>
              <a:t>quick</a:t>
            </a:r>
            <a:r>
              <a:rPr lang="en-US" sz="5400" b="1" dirty="0">
                <a:solidFill>
                  <a:srgbClr val="F8F8F2"/>
                </a:solidFill>
                <a:latin typeface="Helvetica" pitchFamily="2" charset="0"/>
              </a:rPr>
              <a:t> cheat sheet</a:t>
            </a:r>
            <a:r>
              <a:rPr lang="en-US" sz="5400" b="1" dirty="0">
                <a:solidFill>
                  <a:srgbClr val="50FA7B"/>
                </a:solidFill>
                <a:latin typeface="Helvetica" pitchFamily="2" charset="0"/>
              </a:rPr>
              <a:t>.</a:t>
            </a:r>
            <a:endParaRPr lang="en-US" sz="5400" b="1" dirty="0">
              <a:solidFill>
                <a:srgbClr val="F8F8F2"/>
              </a:solidFill>
              <a:latin typeface="Helvetica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27223-BFB1-F549-9E99-D529ED62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48176" cy="4351338"/>
          </a:xfrm>
        </p:spPr>
        <p:txBody>
          <a:bodyPr>
            <a:normAutofit lnSpcReduction="10000"/>
          </a:bodyPr>
          <a:lstStyle/>
          <a:p>
            <a:pPr>
              <a:buClr>
                <a:srgbClr val="50FA7B"/>
              </a:buClr>
            </a:pPr>
            <a:r>
              <a:rPr lang="en-US" sz="2400" dirty="0">
                <a:solidFill>
                  <a:srgbClr val="F8F8F2"/>
                </a:solidFill>
                <a:latin typeface="JetBrains Mono" panose="020B0509020102050004" pitchFamily="49" charset="77"/>
              </a:rPr>
              <a:t># Header 1</a:t>
            </a:r>
          </a:p>
          <a:p>
            <a:pPr>
              <a:buClr>
                <a:srgbClr val="50FA7B"/>
              </a:buClr>
            </a:pPr>
            <a:r>
              <a:rPr lang="en-US" sz="2400" dirty="0">
                <a:solidFill>
                  <a:srgbClr val="F8F8F2"/>
                </a:solidFill>
                <a:latin typeface="JetBrains Mono" panose="020B0509020102050004" pitchFamily="49" charset="77"/>
              </a:rPr>
              <a:t>## Header 2</a:t>
            </a:r>
          </a:p>
          <a:p>
            <a:pPr>
              <a:buClr>
                <a:srgbClr val="50FA7B"/>
              </a:buClr>
            </a:pPr>
            <a:endParaRPr lang="en-US" sz="2400" dirty="0">
              <a:solidFill>
                <a:srgbClr val="F8F8F2"/>
              </a:solidFill>
              <a:latin typeface="JetBrains Mono" panose="020B0509020102050004" pitchFamily="49" charset="77"/>
            </a:endParaRPr>
          </a:p>
          <a:p>
            <a:pPr>
              <a:buClr>
                <a:srgbClr val="50FA7B"/>
              </a:buClr>
            </a:pPr>
            <a:r>
              <a:rPr lang="en-US" sz="2400" dirty="0">
                <a:solidFill>
                  <a:srgbClr val="F8F8F2"/>
                </a:solidFill>
                <a:latin typeface="JetBrains Mono" panose="020B0509020102050004" pitchFamily="49" charset="77"/>
              </a:rPr>
              <a:t>###### Header 6</a:t>
            </a:r>
          </a:p>
          <a:p>
            <a:pPr>
              <a:buClr>
                <a:srgbClr val="50FA7B"/>
              </a:buClr>
            </a:pPr>
            <a:endParaRPr lang="en-US" sz="2400" dirty="0">
              <a:solidFill>
                <a:srgbClr val="F8F8F2"/>
              </a:solidFill>
              <a:latin typeface="JetBrains Mono" panose="020B0509020102050004" pitchFamily="49" charset="77"/>
            </a:endParaRPr>
          </a:p>
          <a:p>
            <a:pPr>
              <a:buClr>
                <a:srgbClr val="50FA7B"/>
              </a:buClr>
            </a:pPr>
            <a:r>
              <a:rPr lang="en-US" sz="2400" dirty="0">
                <a:solidFill>
                  <a:srgbClr val="F8F8F2"/>
                </a:solidFill>
                <a:latin typeface="JetBrains Mono" panose="020B0509020102050004" pitchFamily="49" charset="77"/>
              </a:rPr>
              <a:t>***</a:t>
            </a:r>
          </a:p>
          <a:p>
            <a:pPr>
              <a:buClr>
                <a:srgbClr val="50FA7B"/>
              </a:buClr>
            </a:pPr>
            <a:r>
              <a:rPr lang="en-US" sz="2400" dirty="0">
                <a:solidFill>
                  <a:srgbClr val="F8F8F2"/>
                </a:solidFill>
                <a:latin typeface="JetBrains Mono" panose="020B0509020102050004" pitchFamily="49" charset="77"/>
              </a:rPr>
              <a:t>*Italics*</a:t>
            </a:r>
          </a:p>
          <a:p>
            <a:pPr>
              <a:buClr>
                <a:srgbClr val="50FA7B"/>
              </a:buClr>
            </a:pPr>
            <a:r>
              <a:rPr lang="en-US" sz="2400" dirty="0">
                <a:solidFill>
                  <a:srgbClr val="F8F8F2"/>
                </a:solidFill>
                <a:latin typeface="JetBrains Mono" panose="020B0509020102050004" pitchFamily="49" charset="77"/>
              </a:rPr>
              <a:t>**Bold**</a:t>
            </a:r>
          </a:p>
          <a:p>
            <a:pPr>
              <a:buClr>
                <a:srgbClr val="50FA7B"/>
              </a:buClr>
            </a:pPr>
            <a:r>
              <a:rPr lang="en-US" sz="2400" dirty="0" err="1">
                <a:solidFill>
                  <a:srgbClr val="F8F8F2"/>
                </a:solidFill>
                <a:latin typeface="JetBrains Mono" panose="020B0509020102050004" pitchFamily="49" charset="77"/>
              </a:rPr>
              <a:t>Super^script</a:t>
            </a:r>
            <a:r>
              <a:rPr lang="en-US" sz="2400" dirty="0">
                <a:solidFill>
                  <a:srgbClr val="F8F8F2"/>
                </a:solidFill>
                <a:latin typeface="JetBrains Mono" panose="020B0509020102050004" pitchFamily="49" charset="77"/>
              </a:rPr>
              <a:t>^</a:t>
            </a:r>
          </a:p>
          <a:p>
            <a:pPr>
              <a:buClr>
                <a:srgbClr val="50FA7B"/>
              </a:buClr>
            </a:pPr>
            <a:r>
              <a:rPr lang="en-US" sz="2400" dirty="0">
                <a:solidFill>
                  <a:srgbClr val="F8F8F2"/>
                </a:solidFill>
                <a:latin typeface="JetBrains Mono" panose="020B0509020102050004" pitchFamily="49" charset="77"/>
              </a:rPr>
              <a:t>Math: $A = \pi*r^{2}$</a:t>
            </a:r>
          </a:p>
          <a:p>
            <a:endParaRPr lang="en-US" sz="2400" dirty="0">
              <a:solidFill>
                <a:srgbClr val="F8F8F2"/>
              </a:solidFill>
              <a:latin typeface="JetBrains Mono" panose="020B0509020102050004" pitchFamily="49" charset="77"/>
            </a:endParaRPr>
          </a:p>
          <a:p>
            <a:endParaRPr lang="en-US" sz="2400" dirty="0">
              <a:solidFill>
                <a:srgbClr val="F8F8F2"/>
              </a:solidFill>
              <a:latin typeface="JetBrains Mono" panose="020B0509020102050004" pitchFamily="49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FAD400-DC40-7542-8CEA-ADFC91BC50C5}"/>
              </a:ext>
            </a:extLst>
          </p:cNvPr>
          <p:cNvSpPr/>
          <p:nvPr/>
        </p:nvSpPr>
        <p:spPr>
          <a:xfrm>
            <a:off x="6400799" y="1528763"/>
            <a:ext cx="5191126" cy="4648200"/>
          </a:xfrm>
          <a:prstGeom prst="rect">
            <a:avLst/>
          </a:prstGeom>
          <a:solidFill>
            <a:srgbClr val="444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B202754-5082-7D4B-9BB4-883D069537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2274" y="1568450"/>
                <a:ext cx="4448176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4800" dirty="0">
                    <a:solidFill>
                      <a:srgbClr val="F8F8F2"/>
                    </a:solidFill>
                    <a:latin typeface="Helvetica" pitchFamily="2" charset="0"/>
                  </a:rPr>
                  <a:t>Header 1</a:t>
                </a:r>
              </a:p>
              <a:p>
                <a:pPr marL="0" indent="0">
                  <a:buNone/>
                </a:pPr>
                <a:r>
                  <a:rPr lang="en-US" sz="4000" dirty="0">
                    <a:solidFill>
                      <a:srgbClr val="F8F8F2"/>
                    </a:solidFill>
                    <a:latin typeface="Helvetica" pitchFamily="2" charset="0"/>
                  </a:rPr>
                  <a:t>Header 2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F8F8F2"/>
                    </a:solidFill>
                    <a:latin typeface="Helvetica" pitchFamily="2" charset="0"/>
                  </a:rPr>
                  <a:t>Header 6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rgbClr val="F8F8F2"/>
                  </a:solidFill>
                  <a:latin typeface="Helvetica" pitchFamily="2" charset="0"/>
                </a:endParaRPr>
              </a:p>
              <a:p>
                <a:pPr marL="0" indent="0">
                  <a:buNone/>
                </a:pPr>
                <a:r>
                  <a:rPr lang="en-US" sz="2400" i="1" dirty="0">
                    <a:solidFill>
                      <a:srgbClr val="F8F8F2"/>
                    </a:solidFill>
                    <a:latin typeface="Helvetica" pitchFamily="2" charset="0"/>
                  </a:rPr>
                  <a:t>Italics</a:t>
                </a:r>
              </a:p>
              <a:p>
                <a:pPr marL="0" indent="0">
                  <a:buNone/>
                </a:pPr>
                <a:r>
                  <a:rPr lang="en-US" sz="2400" b="1" dirty="0">
                    <a:solidFill>
                      <a:srgbClr val="F8F8F2"/>
                    </a:solidFill>
                    <a:latin typeface="Helvetica" pitchFamily="2" charset="0"/>
                  </a:rPr>
                  <a:t>Bold</a:t>
                </a:r>
                <a:endParaRPr lang="en-US" sz="2400" dirty="0">
                  <a:solidFill>
                    <a:srgbClr val="F8F8F2"/>
                  </a:solidFill>
                  <a:latin typeface="Helvetica" pitchFamily="2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F8F8F2"/>
                    </a:solidFill>
                    <a:latin typeface="Helvetica" pitchFamily="2" charset="0"/>
                  </a:rPr>
                  <a:t>Super</a:t>
                </a:r>
                <a:r>
                  <a:rPr lang="en-US" sz="2400" baseline="30000" dirty="0">
                    <a:solidFill>
                      <a:srgbClr val="F8F8F2"/>
                    </a:solidFill>
                    <a:latin typeface="Helvetica" pitchFamily="2" charset="0"/>
                  </a:rPr>
                  <a:t>script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F8F8F2"/>
                    </a:solidFill>
                  </a:rPr>
                  <a:t>Math: </a:t>
                </a:r>
                <a:r>
                  <a:rPr lang="en-US" sz="2400" i="1" dirty="0">
                    <a:solidFill>
                      <a:srgbClr val="F8F8F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8F8F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i="1" dirty="0">
                    <a:solidFill>
                      <a:srgbClr val="F8F8F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F8F8F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*</a:t>
                </a:r>
                <a:r>
                  <a:rPr lang="en-US" sz="2400" i="1" dirty="0">
                    <a:solidFill>
                      <a:srgbClr val="F8F8F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r</a:t>
                </a:r>
                <a:r>
                  <a:rPr lang="en-US" sz="2400" i="1" baseline="30000" dirty="0">
                    <a:solidFill>
                      <a:srgbClr val="F8F8F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endParaRPr lang="en-US" sz="2400" i="1" dirty="0">
                  <a:solidFill>
                    <a:srgbClr val="F8F8F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rgbClr val="F8F8F2"/>
                  </a:solidFill>
                  <a:latin typeface="JetBrains Mono" panose="020B0509020102050004" pitchFamily="49" charset="77"/>
                </a:endParaRPr>
              </a:p>
              <a:p>
                <a:endParaRPr lang="en-US" sz="2400" dirty="0">
                  <a:solidFill>
                    <a:srgbClr val="F8F8F2"/>
                  </a:solidFill>
                  <a:latin typeface="JetBrains Mono" panose="020B0509020102050004" pitchFamily="49" charset="77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B202754-5082-7D4B-9BB4-883D06953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74" y="1568450"/>
                <a:ext cx="4448176" cy="4351338"/>
              </a:xfrm>
              <a:prstGeom prst="rect">
                <a:avLst/>
              </a:prstGeom>
              <a:blipFill>
                <a:blip r:embed="rId2"/>
                <a:stretch>
                  <a:fillRect l="-5966" t="-4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1AE2D2-CC8B-6F4D-92B4-444DB31F4A06}"/>
              </a:ext>
            </a:extLst>
          </p:cNvPr>
          <p:cNvCxnSpPr/>
          <p:nvPr/>
        </p:nvCxnSpPr>
        <p:spPr>
          <a:xfrm>
            <a:off x="6886575" y="3929063"/>
            <a:ext cx="4143375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232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raculaF8F8F2">
      <a:dk1>
        <a:srgbClr val="000000"/>
      </a:dk1>
      <a:lt1>
        <a:srgbClr val="F8F8F2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EA27E75-EBE6-584B-920D-27D68AF4DA3C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3722</TotalTime>
  <Words>1016</Words>
  <Application>Microsoft Macintosh PowerPoint</Application>
  <PresentationFormat>Widescreen</PresentationFormat>
  <Paragraphs>198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Courier New</vt:lpstr>
      <vt:lpstr>Helvetica</vt:lpstr>
      <vt:lpstr>JetBrains Mono</vt:lpstr>
      <vt:lpstr>Office Theme</vt:lpstr>
      <vt:lpstr>Open science: making data and code open, accessible, and reproducible.</vt:lpstr>
      <vt:lpstr>Goals.</vt:lpstr>
      <vt:lpstr>Goals.</vt:lpstr>
      <vt:lpstr>PowerPoint Presentation</vt:lpstr>
      <vt:lpstr>PowerPoint Presentation</vt:lpstr>
      <vt:lpstr>Rmarkdown.</vt:lpstr>
      <vt:lpstr>Rmarkdown.</vt:lpstr>
      <vt:lpstr>Rmarkdown.</vt:lpstr>
      <vt:lpstr>Rmarkdown quick cheat sheet.</vt:lpstr>
      <vt:lpstr>Rmarkdown quick cheat sheet.</vt:lpstr>
      <vt:lpstr>Rmarkdown quick cheat sheet.</vt:lpstr>
      <vt:lpstr>Zenodo.</vt:lpstr>
      <vt:lpstr>Zenodo.</vt:lpstr>
      <vt:lpstr>Zenodo.</vt:lpstr>
      <vt:lpstr>Programs &amp; packages.</vt:lpstr>
      <vt:lpstr>Programs &amp; packages.</vt:lpstr>
      <vt:lpstr>Best practices/recommendations.</vt:lpstr>
      <vt:lpstr>Best practices/recommendations.</vt:lpstr>
      <vt:lpstr>Tips &amp; tricks.</vt:lpstr>
      <vt:lpstr>Tips &amp; tricks.</vt:lpstr>
      <vt:lpstr>Tips &amp; tricks.</vt:lpstr>
      <vt:lpstr>There is not one right way.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Eckert</dc:creator>
  <cp:lastModifiedBy>Ryan Eckert</cp:lastModifiedBy>
  <cp:revision>70</cp:revision>
  <dcterms:created xsi:type="dcterms:W3CDTF">2020-04-07T21:23:58Z</dcterms:created>
  <dcterms:modified xsi:type="dcterms:W3CDTF">2020-04-10T19:35:15Z</dcterms:modified>
</cp:coreProperties>
</file>